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30.xml" ContentType="application/vnd.openxmlformats-officedocument.presentationml.notesSlid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notesSlides/notesSlide3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6"/>
  </p:notesMasterIdLst>
  <p:handoutMasterIdLst>
    <p:handoutMasterId r:id="rId37"/>
  </p:handoutMasterIdLst>
  <p:sldIdLst>
    <p:sldId id="256" r:id="rId2"/>
    <p:sldId id="257" r:id="rId3"/>
    <p:sldId id="258" r:id="rId4"/>
    <p:sldId id="302" r:id="rId5"/>
    <p:sldId id="277" r:id="rId6"/>
    <p:sldId id="261" r:id="rId7"/>
    <p:sldId id="262" r:id="rId8"/>
    <p:sldId id="263" r:id="rId9"/>
    <p:sldId id="265" r:id="rId10"/>
    <p:sldId id="266" r:id="rId11"/>
    <p:sldId id="296" r:id="rId12"/>
    <p:sldId id="295" r:id="rId13"/>
    <p:sldId id="279" r:id="rId14"/>
    <p:sldId id="297" r:id="rId15"/>
    <p:sldId id="298" r:id="rId16"/>
    <p:sldId id="280" r:id="rId17"/>
    <p:sldId id="307" r:id="rId18"/>
    <p:sldId id="270" r:id="rId19"/>
    <p:sldId id="271" r:id="rId20"/>
    <p:sldId id="308" r:id="rId21"/>
    <p:sldId id="273" r:id="rId22"/>
    <p:sldId id="274" r:id="rId23"/>
    <p:sldId id="260" r:id="rId24"/>
    <p:sldId id="286" r:id="rId25"/>
    <p:sldId id="287" r:id="rId26"/>
    <p:sldId id="288" r:id="rId27"/>
    <p:sldId id="305" r:id="rId28"/>
    <p:sldId id="290" r:id="rId29"/>
    <p:sldId id="306" r:id="rId30"/>
    <p:sldId id="281" r:id="rId31"/>
    <p:sldId id="283" r:id="rId32"/>
    <p:sldId id="292" r:id="rId33"/>
    <p:sldId id="294" r:id="rId34"/>
    <p:sldId id="285" r:id="rId3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841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37" autoAdjust="0"/>
  </p:normalViewPr>
  <p:slideViewPr>
    <p:cSldViewPr>
      <p:cViewPr varScale="1">
        <p:scale>
          <a:sx n="74" d="100"/>
          <a:sy n="74" d="100"/>
        </p:scale>
        <p:origin x="-10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4.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5AC64-3E27-466E-B6A3-0C9F7ECA6412}" type="doc">
      <dgm:prSet loTypeId="urn:microsoft.com/office/officeart/2005/8/layout/vList6" loCatId="process" qsTypeId="urn:microsoft.com/office/officeart/2005/8/quickstyle/3d2" qsCatId="3D" csTypeId="urn:microsoft.com/office/officeart/2005/8/colors/accent2_4" csCatId="accent2" phldr="1"/>
      <dgm:spPr/>
      <dgm:t>
        <a:bodyPr/>
        <a:lstStyle/>
        <a:p>
          <a:endParaRPr lang="en-US"/>
        </a:p>
      </dgm:t>
    </dgm:pt>
    <dgm:pt modelId="{047A33EB-8115-4BB0-B5A7-93C26ED9E4C3}">
      <dgm:prSet/>
      <dgm:spPr>
        <a:effectLst>
          <a:outerShdw blurRad="127000" dist="152400" dir="2700000" algn="tl" rotWithShape="0">
            <a:prstClr val="black">
              <a:alpha val="40000"/>
            </a:prstClr>
          </a:outerShdw>
        </a:effectLst>
        <a:scene3d>
          <a:camera prst="orthographicFront"/>
          <a:lightRig rig="threePt" dir="t">
            <a:rot lat="0" lon="0" rev="7500000"/>
          </a:lightRig>
        </a:scene3d>
        <a:sp3d extrusionH="127000" prstMaterial="plastic">
          <a:bevelT w="254000" h="127000"/>
          <a:bevelB/>
        </a:sp3d>
      </dgm:spPr>
      <dgm:t>
        <a:bodyPr>
          <a:sp3d extrusionH="63500">
            <a:bevelT w="127000" h="63500"/>
            <a:bevelB w="38100" h="38100"/>
          </a:sp3d>
        </a:bodyPr>
        <a:lstStyle/>
        <a:p>
          <a:pPr rtl="0"/>
          <a:r>
            <a:rPr lang="en-US" b="1" u="sng" dirty="0" smtClean="0">
              <a:solidFill>
                <a:schemeClr val="accent4"/>
              </a:solidFill>
            </a:rPr>
            <a:t>Re-Entry Accountability Plan (RAP)</a:t>
          </a:r>
          <a:endParaRPr lang="en-US" dirty="0">
            <a:solidFill>
              <a:schemeClr val="accent4"/>
            </a:solidFill>
          </a:endParaRPr>
        </a:p>
      </dgm:t>
    </dgm:pt>
    <dgm:pt modelId="{57C0897B-33E3-4684-953A-6EB8C684FB6B}" type="parTrans" cxnId="{DDAD3745-A898-422F-99B6-AE6219453084}">
      <dgm:prSet/>
      <dgm:spPr/>
      <dgm:t>
        <a:bodyPr/>
        <a:lstStyle/>
        <a:p>
          <a:endParaRPr lang="en-US"/>
        </a:p>
      </dgm:t>
    </dgm:pt>
    <dgm:pt modelId="{5261B7EB-EE20-48E6-B6D5-4FE0363040CF}" type="sibTrans" cxnId="{DDAD3745-A898-422F-99B6-AE6219453084}">
      <dgm:prSet/>
      <dgm:spPr/>
      <dgm:t>
        <a:bodyPr/>
        <a:lstStyle/>
        <a:p>
          <a:endParaRPr lang="en-US"/>
        </a:p>
      </dgm:t>
    </dgm:pt>
    <dgm:pt modelId="{6537BB03-1ABE-499B-9659-0AA82A01C387}">
      <dgm:prSet/>
      <dgm:spPr>
        <a:effectLst>
          <a:outerShdw blurRad="127000" dist="152400" dir="2700000" algn="tl" rotWithShape="0">
            <a:prstClr val="black">
              <a:alpha val="40000"/>
            </a:prstClr>
          </a:outerShdw>
        </a:effectLst>
        <a:scene3d>
          <a:camera prst="orthographicFront"/>
          <a:lightRig rig="threePt" dir="t">
            <a:rot lat="0" lon="0" rev="7500000"/>
          </a:lightRig>
        </a:scene3d>
        <a:sp3d z="-152400" extrusionH="127000" prstMaterial="dkEdge">
          <a:bevelT w="254000" h="127000"/>
          <a:bevelB/>
          <a:contourClr>
            <a:schemeClr val="bg1"/>
          </a:contourClr>
        </a:sp3d>
      </dgm:spPr>
      <dgm:t>
        <a:bodyPr/>
        <a:lstStyle/>
        <a:p>
          <a:pPr rtl="0"/>
          <a:r>
            <a:rPr lang="en-US" dirty="0" smtClean="0">
              <a:solidFill>
                <a:srgbClr val="002060"/>
              </a:solidFill>
            </a:rPr>
            <a:t>Classification – Overall plan to move down in levels</a:t>
          </a:r>
          <a:endParaRPr lang="en-US" dirty="0">
            <a:solidFill>
              <a:srgbClr val="002060"/>
            </a:solidFill>
          </a:endParaRPr>
        </a:p>
      </dgm:t>
    </dgm:pt>
    <dgm:pt modelId="{6CE89EAE-476B-4964-935F-FE8B90F29575}" type="parTrans" cxnId="{1F86311F-9599-4546-9503-FC057C123938}">
      <dgm:prSet/>
      <dgm:spPr/>
      <dgm:t>
        <a:bodyPr/>
        <a:lstStyle/>
        <a:p>
          <a:endParaRPr lang="en-US"/>
        </a:p>
      </dgm:t>
    </dgm:pt>
    <dgm:pt modelId="{5B3167F2-B6A5-4ACB-86EC-DD5484DC489A}" type="sibTrans" cxnId="{1F86311F-9599-4546-9503-FC057C123938}">
      <dgm:prSet/>
      <dgm:spPr/>
      <dgm:t>
        <a:bodyPr/>
        <a:lstStyle/>
        <a:p>
          <a:endParaRPr lang="en-US"/>
        </a:p>
      </dgm:t>
    </dgm:pt>
    <dgm:pt modelId="{C9E8B71B-5A60-428C-94D1-7E0FFB803D9E}">
      <dgm:prSet/>
      <dgm:spPr>
        <a:effectLst>
          <a:outerShdw blurRad="127000" dist="152400" dir="2700000" algn="tl" rotWithShape="0">
            <a:prstClr val="black">
              <a:alpha val="40000"/>
            </a:prstClr>
          </a:outerShdw>
        </a:effectLst>
        <a:scene3d>
          <a:camera prst="orthographicFront"/>
          <a:lightRig rig="threePt" dir="t">
            <a:rot lat="0" lon="0" rev="7500000"/>
          </a:lightRig>
        </a:scene3d>
        <a:sp3d z="-152400" extrusionH="127000" prstMaterial="dkEdge">
          <a:bevelT w="254000" h="127000"/>
          <a:bevelB/>
          <a:contourClr>
            <a:schemeClr val="bg1"/>
          </a:contourClr>
        </a:sp3d>
      </dgm:spPr>
      <dgm:t>
        <a:bodyPr/>
        <a:lstStyle/>
        <a:p>
          <a:pPr rtl="0"/>
          <a:r>
            <a:rPr lang="en-US" dirty="0" smtClean="0">
              <a:solidFill>
                <a:srgbClr val="002060"/>
              </a:solidFill>
            </a:rPr>
            <a:t>Programming – Overall plan for each offender’s programming and intervention needs</a:t>
          </a:r>
          <a:endParaRPr lang="en-US" dirty="0">
            <a:solidFill>
              <a:srgbClr val="002060"/>
            </a:solidFill>
          </a:endParaRPr>
        </a:p>
      </dgm:t>
    </dgm:pt>
    <dgm:pt modelId="{4C824DE7-D34F-4415-B294-E8043492B371}" type="parTrans" cxnId="{F3C6BF35-17D0-4A75-B846-83EEB9489630}">
      <dgm:prSet/>
      <dgm:spPr/>
      <dgm:t>
        <a:bodyPr/>
        <a:lstStyle/>
        <a:p>
          <a:endParaRPr lang="en-US"/>
        </a:p>
      </dgm:t>
    </dgm:pt>
    <dgm:pt modelId="{B76F483B-DB37-4FEC-86BE-E4E050CCB517}" type="sibTrans" cxnId="{F3C6BF35-17D0-4A75-B846-83EEB9489630}">
      <dgm:prSet/>
      <dgm:spPr/>
      <dgm:t>
        <a:bodyPr/>
        <a:lstStyle/>
        <a:p>
          <a:endParaRPr lang="en-US"/>
        </a:p>
      </dgm:t>
    </dgm:pt>
    <dgm:pt modelId="{A78F5AC8-D7D4-47FA-8FB2-B4CDF8FA5805}">
      <dgm:prSet/>
      <dgm:spPr>
        <a:effectLst>
          <a:outerShdw blurRad="127000" dist="152400" dir="2700000" algn="tl" rotWithShape="0">
            <a:prstClr val="black">
              <a:alpha val="40000"/>
            </a:prstClr>
          </a:outerShdw>
        </a:effectLst>
        <a:scene3d>
          <a:camera prst="orthographicFront"/>
          <a:lightRig rig="threePt" dir="t">
            <a:rot lat="0" lon="0" rev="7500000"/>
          </a:lightRig>
        </a:scene3d>
        <a:sp3d z="-152400" extrusionH="127000" prstMaterial="dkEdge">
          <a:bevelT w="254000" h="127000"/>
          <a:bevelB/>
          <a:contourClr>
            <a:schemeClr val="bg1"/>
          </a:contourClr>
        </a:sp3d>
      </dgm:spPr>
      <dgm:t>
        <a:bodyPr/>
        <a:lstStyle/>
        <a:p>
          <a:pPr rtl="0"/>
          <a:r>
            <a:rPr lang="en-US" dirty="0" smtClean="0">
              <a:solidFill>
                <a:srgbClr val="002060"/>
              </a:solidFill>
            </a:rPr>
            <a:t>Right Offender to the Right Program at the Right Time</a:t>
          </a:r>
          <a:endParaRPr lang="en-US" dirty="0">
            <a:solidFill>
              <a:srgbClr val="002060"/>
            </a:solidFill>
          </a:endParaRPr>
        </a:p>
      </dgm:t>
    </dgm:pt>
    <dgm:pt modelId="{B3324A83-8EEA-4834-BAC2-1B16932CD340}" type="parTrans" cxnId="{973710FB-DC1C-4249-97B3-DEC2E6980BD3}">
      <dgm:prSet/>
      <dgm:spPr/>
      <dgm:t>
        <a:bodyPr/>
        <a:lstStyle/>
        <a:p>
          <a:endParaRPr lang="en-US"/>
        </a:p>
      </dgm:t>
    </dgm:pt>
    <dgm:pt modelId="{87CCBFB7-F14A-4539-BDB3-A3E5AB890D2D}" type="sibTrans" cxnId="{973710FB-DC1C-4249-97B3-DEC2E6980BD3}">
      <dgm:prSet/>
      <dgm:spPr/>
      <dgm:t>
        <a:bodyPr/>
        <a:lstStyle/>
        <a:p>
          <a:endParaRPr lang="en-US"/>
        </a:p>
      </dgm:t>
    </dgm:pt>
    <dgm:pt modelId="{3E63023F-A7F2-4B0C-BA71-BFF9F1BE7E06}">
      <dgm:prSet/>
      <dgm:spPr>
        <a:effectLst>
          <a:outerShdw blurRad="127000" dist="152400" dir="2700000" algn="tl" rotWithShape="0">
            <a:prstClr val="black">
              <a:alpha val="40000"/>
            </a:prstClr>
          </a:outerShdw>
        </a:effectLst>
        <a:scene3d>
          <a:camera prst="orthographicFront"/>
          <a:lightRig rig="threePt" dir="t">
            <a:rot lat="0" lon="0" rev="7500000"/>
          </a:lightRig>
        </a:scene3d>
        <a:sp3d z="-152400" extrusionH="127000" prstMaterial="dkEdge">
          <a:bevelT w="254000" h="127000"/>
          <a:bevelB/>
          <a:contourClr>
            <a:schemeClr val="bg1"/>
          </a:contourClr>
        </a:sp3d>
      </dgm:spPr>
      <dgm:t>
        <a:bodyPr/>
        <a:lstStyle/>
        <a:p>
          <a:pPr rtl="0"/>
          <a:r>
            <a:rPr lang="en-US" dirty="0" smtClean="0">
              <a:solidFill>
                <a:srgbClr val="002060"/>
              </a:solidFill>
            </a:rPr>
            <a:t>Case Managers refer offenders for services based upon need and length of stay</a:t>
          </a:r>
          <a:endParaRPr lang="en-US" dirty="0">
            <a:solidFill>
              <a:srgbClr val="002060"/>
            </a:solidFill>
          </a:endParaRPr>
        </a:p>
      </dgm:t>
    </dgm:pt>
    <dgm:pt modelId="{D53490C2-536B-456F-BA5E-7BDC3FBE3E44}" type="parTrans" cxnId="{0D7AC601-0532-422F-B84B-3E9BD1E6BCB6}">
      <dgm:prSet/>
      <dgm:spPr/>
      <dgm:t>
        <a:bodyPr/>
        <a:lstStyle/>
        <a:p>
          <a:endParaRPr lang="en-US"/>
        </a:p>
      </dgm:t>
    </dgm:pt>
    <dgm:pt modelId="{88905ECF-1BFF-45BC-AA7D-C180F837F795}" type="sibTrans" cxnId="{0D7AC601-0532-422F-B84B-3E9BD1E6BCB6}">
      <dgm:prSet/>
      <dgm:spPr/>
      <dgm:t>
        <a:bodyPr/>
        <a:lstStyle/>
        <a:p>
          <a:endParaRPr lang="en-US"/>
        </a:p>
      </dgm:t>
    </dgm:pt>
    <dgm:pt modelId="{BAED5751-590B-46E6-8903-08F101757A3C}" type="pres">
      <dgm:prSet presAssocID="{9D55AC64-3E27-466E-B6A3-0C9F7ECA6412}" presName="Name0" presStyleCnt="0">
        <dgm:presLayoutVars>
          <dgm:dir/>
          <dgm:animLvl val="lvl"/>
          <dgm:resizeHandles/>
        </dgm:presLayoutVars>
      </dgm:prSet>
      <dgm:spPr/>
      <dgm:t>
        <a:bodyPr/>
        <a:lstStyle/>
        <a:p>
          <a:endParaRPr lang="en-US"/>
        </a:p>
      </dgm:t>
    </dgm:pt>
    <dgm:pt modelId="{30591D81-0D6E-4926-92F3-F29C1B8578CD}" type="pres">
      <dgm:prSet presAssocID="{047A33EB-8115-4BB0-B5A7-93C26ED9E4C3}" presName="linNode" presStyleCnt="0"/>
      <dgm:spPr/>
    </dgm:pt>
    <dgm:pt modelId="{23BCF0A2-EC62-4468-8E64-0D3D53D51CA2}" type="pres">
      <dgm:prSet presAssocID="{047A33EB-8115-4BB0-B5A7-93C26ED9E4C3}" presName="parentShp" presStyleLbl="node1" presStyleIdx="0" presStyleCnt="1" custScaleX="70874" custScaleY="75546">
        <dgm:presLayoutVars>
          <dgm:bulletEnabled val="1"/>
        </dgm:presLayoutVars>
      </dgm:prSet>
      <dgm:spPr/>
      <dgm:t>
        <a:bodyPr/>
        <a:lstStyle/>
        <a:p>
          <a:endParaRPr lang="en-US"/>
        </a:p>
      </dgm:t>
    </dgm:pt>
    <dgm:pt modelId="{34AC2B60-233E-4548-BBBD-147D11BFB6BC}" type="pres">
      <dgm:prSet presAssocID="{047A33EB-8115-4BB0-B5A7-93C26ED9E4C3}" presName="childShp" presStyleLbl="bgAccFollowNode1" presStyleIdx="0" presStyleCnt="1" custScaleX="109955" custScaleY="130470">
        <dgm:presLayoutVars>
          <dgm:bulletEnabled val="1"/>
        </dgm:presLayoutVars>
      </dgm:prSet>
      <dgm:spPr/>
      <dgm:t>
        <a:bodyPr/>
        <a:lstStyle/>
        <a:p>
          <a:endParaRPr lang="en-US"/>
        </a:p>
      </dgm:t>
    </dgm:pt>
  </dgm:ptLst>
  <dgm:cxnLst>
    <dgm:cxn modelId="{E9D1BA22-4550-4DFF-8ABD-6FC81AC45122}" type="presOf" srcId="{047A33EB-8115-4BB0-B5A7-93C26ED9E4C3}" destId="{23BCF0A2-EC62-4468-8E64-0D3D53D51CA2}" srcOrd="0" destOrd="0" presId="urn:microsoft.com/office/officeart/2005/8/layout/vList6"/>
    <dgm:cxn modelId="{CD00BBCF-E868-4583-98DD-D77E1FD617FE}" type="presOf" srcId="{9D55AC64-3E27-466E-B6A3-0C9F7ECA6412}" destId="{BAED5751-590B-46E6-8903-08F101757A3C}" srcOrd="0" destOrd="0" presId="urn:microsoft.com/office/officeart/2005/8/layout/vList6"/>
    <dgm:cxn modelId="{DDAD3745-A898-422F-99B6-AE6219453084}" srcId="{9D55AC64-3E27-466E-B6A3-0C9F7ECA6412}" destId="{047A33EB-8115-4BB0-B5A7-93C26ED9E4C3}" srcOrd="0" destOrd="0" parTransId="{57C0897B-33E3-4684-953A-6EB8C684FB6B}" sibTransId="{5261B7EB-EE20-48E6-B6D5-4FE0363040CF}"/>
    <dgm:cxn modelId="{2C9763F8-F18A-4A62-A8A7-928F3CB390E3}" type="presOf" srcId="{6537BB03-1ABE-499B-9659-0AA82A01C387}" destId="{34AC2B60-233E-4548-BBBD-147D11BFB6BC}" srcOrd="0" destOrd="0" presId="urn:microsoft.com/office/officeart/2005/8/layout/vList6"/>
    <dgm:cxn modelId="{8B8D143A-E994-422D-BC84-0CF14E06CDAD}" type="presOf" srcId="{3E63023F-A7F2-4B0C-BA71-BFF9F1BE7E06}" destId="{34AC2B60-233E-4548-BBBD-147D11BFB6BC}" srcOrd="0" destOrd="3" presId="urn:microsoft.com/office/officeart/2005/8/layout/vList6"/>
    <dgm:cxn modelId="{1F86311F-9599-4546-9503-FC057C123938}" srcId="{047A33EB-8115-4BB0-B5A7-93C26ED9E4C3}" destId="{6537BB03-1ABE-499B-9659-0AA82A01C387}" srcOrd="0" destOrd="0" parTransId="{6CE89EAE-476B-4964-935F-FE8B90F29575}" sibTransId="{5B3167F2-B6A5-4ACB-86EC-DD5484DC489A}"/>
    <dgm:cxn modelId="{73A6C099-8356-4ED9-97FD-8F8C704755EB}" type="presOf" srcId="{C9E8B71B-5A60-428C-94D1-7E0FFB803D9E}" destId="{34AC2B60-233E-4548-BBBD-147D11BFB6BC}" srcOrd="0" destOrd="1" presId="urn:microsoft.com/office/officeart/2005/8/layout/vList6"/>
    <dgm:cxn modelId="{973710FB-DC1C-4249-97B3-DEC2E6980BD3}" srcId="{C9E8B71B-5A60-428C-94D1-7E0FFB803D9E}" destId="{A78F5AC8-D7D4-47FA-8FB2-B4CDF8FA5805}" srcOrd="0" destOrd="0" parTransId="{B3324A83-8EEA-4834-BAC2-1B16932CD340}" sibTransId="{87CCBFB7-F14A-4539-BDB3-A3E5AB890D2D}"/>
    <dgm:cxn modelId="{CA6EFBE3-849E-472E-9748-BEEC16305FB9}" type="presOf" srcId="{A78F5AC8-D7D4-47FA-8FB2-B4CDF8FA5805}" destId="{34AC2B60-233E-4548-BBBD-147D11BFB6BC}" srcOrd="0" destOrd="2" presId="urn:microsoft.com/office/officeart/2005/8/layout/vList6"/>
    <dgm:cxn modelId="{0D7AC601-0532-422F-B84B-3E9BD1E6BCB6}" srcId="{C9E8B71B-5A60-428C-94D1-7E0FFB803D9E}" destId="{3E63023F-A7F2-4B0C-BA71-BFF9F1BE7E06}" srcOrd="1" destOrd="0" parTransId="{D53490C2-536B-456F-BA5E-7BDC3FBE3E44}" sibTransId="{88905ECF-1BFF-45BC-AA7D-C180F837F795}"/>
    <dgm:cxn modelId="{F3C6BF35-17D0-4A75-B846-83EEB9489630}" srcId="{047A33EB-8115-4BB0-B5A7-93C26ED9E4C3}" destId="{C9E8B71B-5A60-428C-94D1-7E0FFB803D9E}" srcOrd="1" destOrd="0" parTransId="{4C824DE7-D34F-4415-B294-E8043492B371}" sibTransId="{B76F483B-DB37-4FEC-86BE-E4E050CCB517}"/>
    <dgm:cxn modelId="{E48F59A2-AF7D-4EC2-875B-645DD0E606BB}" type="presParOf" srcId="{BAED5751-590B-46E6-8903-08F101757A3C}" destId="{30591D81-0D6E-4926-92F3-F29C1B8578CD}" srcOrd="0" destOrd="0" presId="urn:microsoft.com/office/officeart/2005/8/layout/vList6"/>
    <dgm:cxn modelId="{45284127-51C9-4D8F-BB1A-0282A7718E49}" type="presParOf" srcId="{30591D81-0D6E-4926-92F3-F29C1B8578CD}" destId="{23BCF0A2-EC62-4468-8E64-0D3D53D51CA2}" srcOrd="0" destOrd="0" presId="urn:microsoft.com/office/officeart/2005/8/layout/vList6"/>
    <dgm:cxn modelId="{F58816F3-D97B-4D97-BDCC-E03C5345B78F}" type="presParOf" srcId="{30591D81-0D6E-4926-92F3-F29C1B8578CD}" destId="{34AC2B60-233E-4548-BBBD-147D11BFB6BC}"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57E183-8BA2-4FCF-BD78-5AB51240212A}" type="doc">
      <dgm:prSet loTypeId="urn:microsoft.com/office/officeart/2005/8/layout/default" loCatId="list" qsTypeId="urn:microsoft.com/office/officeart/2005/8/quickstyle/3d2" qsCatId="3D" csTypeId="urn:microsoft.com/office/officeart/2005/8/colors/accent2_4" csCatId="accent2" phldr="1"/>
      <dgm:spPr/>
      <dgm:t>
        <a:bodyPr/>
        <a:lstStyle/>
        <a:p>
          <a:endParaRPr lang="en-US"/>
        </a:p>
      </dgm:t>
    </dgm:pt>
    <dgm:pt modelId="{82917C6B-8C8F-48D2-89AF-5BF880D1E6BF}">
      <dgm:prSet/>
      <dgm:spPr>
        <a:effectLst>
          <a:outerShdw blurRad="190500" dist="190500" dir="2700000" algn="tl" rotWithShape="0">
            <a:prstClr val="black">
              <a:alpha val="28000"/>
            </a:prstClr>
          </a:outerShdw>
        </a:effectLst>
        <a:scene3d>
          <a:camera prst="orthographicFront"/>
          <a:lightRig rig="threePt" dir="t">
            <a:rot lat="0" lon="0" rev="7500000"/>
          </a:lightRig>
        </a:scene3d>
        <a:sp3d extrusionH="190500" prstMaterial="plastic">
          <a:bevelT w="317500" h="127000"/>
          <a:bevelB/>
        </a:sp3d>
      </dgm:spPr>
      <dgm:t>
        <a:bodyPr/>
        <a:lstStyle/>
        <a:p>
          <a:pPr rtl="0"/>
          <a:r>
            <a:rPr lang="en-US" dirty="0" smtClean="0">
              <a:solidFill>
                <a:schemeClr val="accent2">
                  <a:lumMod val="25000"/>
                </a:schemeClr>
              </a:solidFill>
            </a:rPr>
            <a:t>Thinking for a Change </a:t>
          </a:r>
        </a:p>
        <a:p>
          <a:pPr rtl="0"/>
          <a:r>
            <a:rPr lang="en-US" dirty="0" smtClean="0">
              <a:solidFill>
                <a:schemeClr val="accent2">
                  <a:lumMod val="25000"/>
                </a:schemeClr>
              </a:solidFill>
            </a:rPr>
            <a:t>(T4C 3.0) is an integrated, cognitive behavior change program </a:t>
          </a:r>
          <a:endParaRPr lang="en-US" u="sng" dirty="0">
            <a:solidFill>
              <a:schemeClr val="accent2">
                <a:lumMod val="25000"/>
              </a:schemeClr>
            </a:solidFill>
          </a:endParaRPr>
        </a:p>
      </dgm:t>
    </dgm:pt>
    <dgm:pt modelId="{BAF37ADA-A8B5-47FF-90F9-C4473D205CFB}" type="parTrans" cxnId="{513BA64E-830D-4252-8078-191E5A3AD7C5}">
      <dgm:prSet/>
      <dgm:spPr/>
      <dgm:t>
        <a:bodyPr/>
        <a:lstStyle/>
        <a:p>
          <a:endParaRPr lang="en-US"/>
        </a:p>
      </dgm:t>
    </dgm:pt>
    <dgm:pt modelId="{8BAECFAD-1AB5-4226-88B2-27B37E6AC40B}" type="sibTrans" cxnId="{513BA64E-830D-4252-8078-191E5A3AD7C5}">
      <dgm:prSet/>
      <dgm:spPr/>
      <dgm:t>
        <a:bodyPr/>
        <a:lstStyle/>
        <a:p>
          <a:endParaRPr lang="en-US"/>
        </a:p>
      </dgm:t>
    </dgm:pt>
    <dgm:pt modelId="{E5D2A3E2-E36C-4FE6-BEA8-DE1EC7397D95}">
      <dgm:prSet/>
      <dgm:spPr>
        <a:effectLst>
          <a:outerShdw blurRad="190500" dist="190500" dir="2700000" algn="tl" rotWithShape="0">
            <a:prstClr val="black">
              <a:alpha val="28000"/>
            </a:prstClr>
          </a:outerShdw>
        </a:effectLst>
        <a:scene3d>
          <a:camera prst="orthographicFront"/>
          <a:lightRig rig="threePt" dir="t">
            <a:rot lat="0" lon="0" rev="7500000"/>
          </a:lightRig>
        </a:scene3d>
        <a:sp3d extrusionH="190500" prstMaterial="plastic">
          <a:bevelT w="317500" h="127000"/>
          <a:bevelB/>
        </a:sp3d>
      </dgm:spPr>
      <dgm:t>
        <a:bodyPr/>
        <a:lstStyle/>
        <a:p>
          <a:pPr rtl="0"/>
          <a:r>
            <a:rPr lang="en-US" dirty="0" smtClean="0">
              <a:solidFill>
                <a:schemeClr val="accent2">
                  <a:lumMod val="25000"/>
                </a:schemeClr>
              </a:solidFill>
            </a:rPr>
            <a:t>cognitive restructuring</a:t>
          </a:r>
          <a:endParaRPr lang="en-US" dirty="0">
            <a:solidFill>
              <a:schemeClr val="accent2">
                <a:lumMod val="25000"/>
              </a:schemeClr>
            </a:solidFill>
          </a:endParaRPr>
        </a:p>
      </dgm:t>
    </dgm:pt>
    <dgm:pt modelId="{B8373826-88C4-4163-81FD-BAF19E6FFC13}" type="parTrans" cxnId="{FABFBA5A-A768-49CA-AC42-713142AE5DBE}">
      <dgm:prSet/>
      <dgm:spPr/>
      <dgm:t>
        <a:bodyPr/>
        <a:lstStyle/>
        <a:p>
          <a:endParaRPr lang="en-US"/>
        </a:p>
      </dgm:t>
    </dgm:pt>
    <dgm:pt modelId="{B7027315-9D51-4ABE-8818-834344340A80}" type="sibTrans" cxnId="{FABFBA5A-A768-49CA-AC42-713142AE5DBE}">
      <dgm:prSet/>
      <dgm:spPr/>
      <dgm:t>
        <a:bodyPr/>
        <a:lstStyle/>
        <a:p>
          <a:endParaRPr lang="en-US"/>
        </a:p>
      </dgm:t>
    </dgm:pt>
    <dgm:pt modelId="{62E6D31C-1240-4D42-90B3-0E044DBE4800}">
      <dgm:prSet/>
      <dgm:spPr>
        <a:effectLst>
          <a:outerShdw blurRad="190500" dist="190500" dir="2700000" algn="tl" rotWithShape="0">
            <a:prstClr val="black">
              <a:alpha val="28000"/>
            </a:prstClr>
          </a:outerShdw>
        </a:effectLst>
        <a:scene3d>
          <a:camera prst="orthographicFront"/>
          <a:lightRig rig="threePt" dir="t">
            <a:rot lat="0" lon="0" rev="7500000"/>
          </a:lightRig>
        </a:scene3d>
        <a:sp3d extrusionH="190500" prstMaterial="plastic">
          <a:bevelT w="317500" h="127000"/>
          <a:bevelB/>
        </a:sp3d>
      </dgm:spPr>
      <dgm:t>
        <a:bodyPr/>
        <a:lstStyle/>
        <a:p>
          <a:pPr rtl="0"/>
          <a:r>
            <a:rPr lang="en-US" dirty="0" smtClean="0">
              <a:solidFill>
                <a:schemeClr val="accent2">
                  <a:lumMod val="25000"/>
                </a:schemeClr>
              </a:solidFill>
            </a:rPr>
            <a:t>social skills development</a:t>
          </a:r>
          <a:endParaRPr lang="en-US" dirty="0">
            <a:solidFill>
              <a:schemeClr val="accent2">
                <a:lumMod val="25000"/>
              </a:schemeClr>
            </a:solidFill>
          </a:endParaRPr>
        </a:p>
      </dgm:t>
    </dgm:pt>
    <dgm:pt modelId="{A4DB641E-F708-4723-A42A-1D01A2CB0AE8}" type="parTrans" cxnId="{E57936C0-2B1C-4121-9EA8-A8EB605A7AF1}">
      <dgm:prSet/>
      <dgm:spPr/>
      <dgm:t>
        <a:bodyPr/>
        <a:lstStyle/>
        <a:p>
          <a:endParaRPr lang="en-US"/>
        </a:p>
      </dgm:t>
    </dgm:pt>
    <dgm:pt modelId="{8292F0FC-B6EF-4F89-9682-D3A1B46A953A}" type="sibTrans" cxnId="{E57936C0-2B1C-4121-9EA8-A8EB605A7AF1}">
      <dgm:prSet/>
      <dgm:spPr/>
      <dgm:t>
        <a:bodyPr/>
        <a:lstStyle/>
        <a:p>
          <a:endParaRPr lang="en-US"/>
        </a:p>
      </dgm:t>
    </dgm:pt>
    <dgm:pt modelId="{9A9C6099-62AB-47EE-ACD2-D42124BAEAF8}">
      <dgm:prSet/>
      <dgm:spPr>
        <a:effectLst>
          <a:outerShdw blurRad="190500" dist="190500" dir="2700000" algn="tl" rotWithShape="0">
            <a:prstClr val="black">
              <a:alpha val="28000"/>
            </a:prstClr>
          </a:outerShdw>
        </a:effectLst>
        <a:scene3d>
          <a:camera prst="orthographicFront"/>
          <a:lightRig rig="threePt" dir="t">
            <a:rot lat="0" lon="0" rev="7500000"/>
          </a:lightRig>
        </a:scene3d>
        <a:sp3d extrusionH="190500" prstMaterial="plastic">
          <a:bevelT w="317500" h="127000"/>
          <a:bevelB/>
        </a:sp3d>
      </dgm:spPr>
      <dgm:t>
        <a:bodyPr/>
        <a:lstStyle/>
        <a:p>
          <a:pPr rtl="0"/>
          <a:r>
            <a:rPr lang="en-US" dirty="0" smtClean="0">
              <a:solidFill>
                <a:schemeClr val="accent2">
                  <a:lumMod val="25000"/>
                </a:schemeClr>
              </a:solidFill>
            </a:rPr>
            <a:t>development of problem solving skills</a:t>
          </a:r>
          <a:endParaRPr lang="en-US" dirty="0">
            <a:solidFill>
              <a:schemeClr val="accent2">
                <a:lumMod val="25000"/>
              </a:schemeClr>
            </a:solidFill>
          </a:endParaRPr>
        </a:p>
      </dgm:t>
    </dgm:pt>
    <dgm:pt modelId="{2DE9142B-B6A3-4A2D-B6BE-F0AAEF6EF798}" type="parTrans" cxnId="{B7FCFA33-26BE-4578-8838-F9BE618F418D}">
      <dgm:prSet/>
      <dgm:spPr/>
      <dgm:t>
        <a:bodyPr/>
        <a:lstStyle/>
        <a:p>
          <a:endParaRPr lang="en-US"/>
        </a:p>
      </dgm:t>
    </dgm:pt>
    <dgm:pt modelId="{6F5E7888-E6E5-4EE5-BF3E-BAAC39BFD41E}" type="sibTrans" cxnId="{B7FCFA33-26BE-4578-8838-F9BE618F418D}">
      <dgm:prSet/>
      <dgm:spPr/>
      <dgm:t>
        <a:bodyPr/>
        <a:lstStyle/>
        <a:p>
          <a:endParaRPr lang="en-US"/>
        </a:p>
      </dgm:t>
    </dgm:pt>
    <dgm:pt modelId="{A0FEAC43-786A-4552-82A5-9D39B9B3C04C}">
      <dgm:prSet/>
      <dgm:spPr>
        <a:effectLst>
          <a:outerShdw blurRad="190500" dist="190500" dir="2700000" algn="tl" rotWithShape="0">
            <a:prstClr val="black">
              <a:alpha val="28000"/>
            </a:prstClr>
          </a:outerShdw>
        </a:effectLst>
        <a:scene3d>
          <a:camera prst="orthographicFront"/>
          <a:lightRig rig="threePt" dir="t">
            <a:rot lat="0" lon="0" rev="7500000"/>
          </a:lightRig>
        </a:scene3d>
        <a:sp3d extrusionH="190500" prstMaterial="plastic">
          <a:bevelT w="317500" h="127000"/>
          <a:bevelB/>
        </a:sp3d>
      </dgm:spPr>
      <dgm:t>
        <a:bodyPr/>
        <a:lstStyle/>
        <a:p>
          <a:pPr rtl="0"/>
          <a:r>
            <a:rPr lang="en-US" dirty="0" smtClean="0">
              <a:solidFill>
                <a:schemeClr val="accent2">
                  <a:lumMod val="25000"/>
                </a:schemeClr>
              </a:solidFill>
            </a:rPr>
            <a:t>T4C was introduced into the adult facilities as a cooperative effort with the National Institute for Corrections who provides the curriculum, materials, and training</a:t>
          </a:r>
          <a:endParaRPr lang="en-US" dirty="0">
            <a:solidFill>
              <a:schemeClr val="accent2">
                <a:lumMod val="25000"/>
              </a:schemeClr>
            </a:solidFill>
          </a:endParaRPr>
        </a:p>
      </dgm:t>
    </dgm:pt>
    <dgm:pt modelId="{647BDA4B-30D8-4F72-9F4C-C277B57DD2D8}" type="parTrans" cxnId="{E860D448-3C7D-4A2F-AB47-B351C2DF248F}">
      <dgm:prSet/>
      <dgm:spPr/>
      <dgm:t>
        <a:bodyPr/>
        <a:lstStyle/>
        <a:p>
          <a:endParaRPr lang="en-US"/>
        </a:p>
      </dgm:t>
    </dgm:pt>
    <dgm:pt modelId="{2694CC81-7DA1-4A58-BFA8-7D6F955DAA45}" type="sibTrans" cxnId="{E860D448-3C7D-4A2F-AB47-B351C2DF248F}">
      <dgm:prSet/>
      <dgm:spPr/>
      <dgm:t>
        <a:bodyPr/>
        <a:lstStyle/>
        <a:p>
          <a:endParaRPr lang="en-US"/>
        </a:p>
      </dgm:t>
    </dgm:pt>
    <dgm:pt modelId="{5BBC6621-7F8E-4BA1-8FA8-AAD40CAE8412}">
      <dgm:prSet/>
      <dgm:spPr>
        <a:effectLst>
          <a:outerShdw blurRad="190500" dist="190500" dir="2700000" algn="tl" rotWithShape="0">
            <a:prstClr val="black">
              <a:alpha val="28000"/>
            </a:prstClr>
          </a:outerShdw>
        </a:effectLst>
        <a:scene3d>
          <a:camera prst="orthographicFront"/>
          <a:lightRig rig="threePt" dir="t">
            <a:rot lat="0" lon="0" rev="7500000"/>
          </a:lightRig>
        </a:scene3d>
        <a:sp3d extrusionH="190500" prstMaterial="plastic">
          <a:bevelT w="317500" h="127000"/>
          <a:bevelB/>
        </a:sp3d>
      </dgm:spPr>
      <dgm:t>
        <a:bodyPr/>
        <a:lstStyle/>
        <a:p>
          <a:pPr rtl="0"/>
          <a:r>
            <a:rPr lang="en-US" dirty="0" smtClean="0">
              <a:solidFill>
                <a:schemeClr val="accent2">
                  <a:lumMod val="25000"/>
                </a:schemeClr>
              </a:solidFill>
            </a:rPr>
            <a:t>30 day cut possibility</a:t>
          </a:r>
          <a:endParaRPr lang="en-US" dirty="0">
            <a:solidFill>
              <a:schemeClr val="accent2">
                <a:lumMod val="25000"/>
              </a:schemeClr>
            </a:solidFill>
          </a:endParaRPr>
        </a:p>
      </dgm:t>
    </dgm:pt>
    <dgm:pt modelId="{291831C3-2924-41DD-9185-09AB216485BE}" type="parTrans" cxnId="{88043F32-5A19-48E5-807E-4F8D5EE8C4B7}">
      <dgm:prSet/>
      <dgm:spPr/>
    </dgm:pt>
    <dgm:pt modelId="{E3ECD65A-EA1B-4940-86C8-5B1E36D3945B}" type="sibTrans" cxnId="{88043F32-5A19-48E5-807E-4F8D5EE8C4B7}">
      <dgm:prSet/>
      <dgm:spPr/>
    </dgm:pt>
    <dgm:pt modelId="{727B2C1D-28C6-4FE4-AF4C-2A42542614AD}" type="pres">
      <dgm:prSet presAssocID="{C557E183-8BA2-4FCF-BD78-5AB51240212A}" presName="diagram" presStyleCnt="0">
        <dgm:presLayoutVars>
          <dgm:dir/>
          <dgm:resizeHandles val="exact"/>
        </dgm:presLayoutVars>
      </dgm:prSet>
      <dgm:spPr/>
      <dgm:t>
        <a:bodyPr/>
        <a:lstStyle/>
        <a:p>
          <a:endParaRPr lang="en-US"/>
        </a:p>
      </dgm:t>
    </dgm:pt>
    <dgm:pt modelId="{C849AC62-BD85-43C1-9830-CF722B94571E}" type="pres">
      <dgm:prSet presAssocID="{82917C6B-8C8F-48D2-89AF-5BF880D1E6BF}" presName="node" presStyleLbl="node1" presStyleIdx="0" presStyleCnt="2" custScaleX="121705">
        <dgm:presLayoutVars>
          <dgm:bulletEnabled val="1"/>
        </dgm:presLayoutVars>
      </dgm:prSet>
      <dgm:spPr/>
      <dgm:t>
        <a:bodyPr/>
        <a:lstStyle/>
        <a:p>
          <a:endParaRPr lang="en-US"/>
        </a:p>
      </dgm:t>
    </dgm:pt>
    <dgm:pt modelId="{4FACF637-DAF0-4BAF-B8D0-F3B18A0527A7}" type="pres">
      <dgm:prSet presAssocID="{8BAECFAD-1AB5-4226-88B2-27B37E6AC40B}" presName="sibTrans" presStyleCnt="0"/>
      <dgm:spPr/>
    </dgm:pt>
    <dgm:pt modelId="{832B29FA-9596-4ED4-A5CE-82941478EA73}" type="pres">
      <dgm:prSet presAssocID="{A0FEAC43-786A-4552-82A5-9D39B9B3C04C}" presName="node" presStyleLbl="node1" presStyleIdx="1" presStyleCnt="2" custScaleX="121705">
        <dgm:presLayoutVars>
          <dgm:bulletEnabled val="1"/>
        </dgm:presLayoutVars>
      </dgm:prSet>
      <dgm:spPr/>
      <dgm:t>
        <a:bodyPr/>
        <a:lstStyle/>
        <a:p>
          <a:endParaRPr lang="en-US"/>
        </a:p>
      </dgm:t>
    </dgm:pt>
  </dgm:ptLst>
  <dgm:cxnLst>
    <dgm:cxn modelId="{2359B5F1-C722-4E00-B7CD-1762977DF1F6}" type="presOf" srcId="{62E6D31C-1240-4D42-90B3-0E044DBE4800}" destId="{C849AC62-BD85-43C1-9830-CF722B94571E}" srcOrd="0" destOrd="2" presId="urn:microsoft.com/office/officeart/2005/8/layout/default"/>
    <dgm:cxn modelId="{513BA64E-830D-4252-8078-191E5A3AD7C5}" srcId="{C557E183-8BA2-4FCF-BD78-5AB51240212A}" destId="{82917C6B-8C8F-48D2-89AF-5BF880D1E6BF}" srcOrd="0" destOrd="0" parTransId="{BAF37ADA-A8B5-47FF-90F9-C4473D205CFB}" sibTransId="{8BAECFAD-1AB5-4226-88B2-27B37E6AC40B}"/>
    <dgm:cxn modelId="{B7FCFA33-26BE-4578-8838-F9BE618F418D}" srcId="{82917C6B-8C8F-48D2-89AF-5BF880D1E6BF}" destId="{9A9C6099-62AB-47EE-ACD2-D42124BAEAF8}" srcOrd="2" destOrd="0" parTransId="{2DE9142B-B6A3-4A2D-B6BE-F0AAEF6EF798}" sibTransId="{6F5E7888-E6E5-4EE5-BF3E-BAAC39BFD41E}"/>
    <dgm:cxn modelId="{FABFBA5A-A768-49CA-AC42-713142AE5DBE}" srcId="{82917C6B-8C8F-48D2-89AF-5BF880D1E6BF}" destId="{E5D2A3E2-E36C-4FE6-BEA8-DE1EC7397D95}" srcOrd="0" destOrd="0" parTransId="{B8373826-88C4-4163-81FD-BAF19E6FFC13}" sibTransId="{B7027315-9D51-4ABE-8818-834344340A80}"/>
    <dgm:cxn modelId="{AA099A79-1527-46A7-BE62-349C4ADFA298}" type="presOf" srcId="{E5D2A3E2-E36C-4FE6-BEA8-DE1EC7397D95}" destId="{C849AC62-BD85-43C1-9830-CF722B94571E}" srcOrd="0" destOrd="1" presId="urn:microsoft.com/office/officeart/2005/8/layout/default"/>
    <dgm:cxn modelId="{71182695-276D-4A85-ABA4-C9C024DA815F}" type="presOf" srcId="{C557E183-8BA2-4FCF-BD78-5AB51240212A}" destId="{727B2C1D-28C6-4FE4-AF4C-2A42542614AD}" srcOrd="0" destOrd="0" presId="urn:microsoft.com/office/officeart/2005/8/layout/default"/>
    <dgm:cxn modelId="{E57936C0-2B1C-4121-9EA8-A8EB605A7AF1}" srcId="{82917C6B-8C8F-48D2-89AF-5BF880D1E6BF}" destId="{62E6D31C-1240-4D42-90B3-0E044DBE4800}" srcOrd="1" destOrd="0" parTransId="{A4DB641E-F708-4723-A42A-1D01A2CB0AE8}" sibTransId="{8292F0FC-B6EF-4F89-9682-D3A1B46A953A}"/>
    <dgm:cxn modelId="{CEEACA9E-AF2C-4DF7-9142-E79792B8087B}" type="presOf" srcId="{9A9C6099-62AB-47EE-ACD2-D42124BAEAF8}" destId="{C849AC62-BD85-43C1-9830-CF722B94571E}" srcOrd="0" destOrd="3" presId="urn:microsoft.com/office/officeart/2005/8/layout/default"/>
    <dgm:cxn modelId="{88043F32-5A19-48E5-807E-4F8D5EE8C4B7}" srcId="{82917C6B-8C8F-48D2-89AF-5BF880D1E6BF}" destId="{5BBC6621-7F8E-4BA1-8FA8-AAD40CAE8412}" srcOrd="3" destOrd="0" parTransId="{291831C3-2924-41DD-9185-09AB216485BE}" sibTransId="{E3ECD65A-EA1B-4940-86C8-5B1E36D3945B}"/>
    <dgm:cxn modelId="{20770FF3-EBA9-4138-8628-55088787D37D}" type="presOf" srcId="{5BBC6621-7F8E-4BA1-8FA8-AAD40CAE8412}" destId="{C849AC62-BD85-43C1-9830-CF722B94571E}" srcOrd="0" destOrd="4" presId="urn:microsoft.com/office/officeart/2005/8/layout/default"/>
    <dgm:cxn modelId="{E860D448-3C7D-4A2F-AB47-B351C2DF248F}" srcId="{C557E183-8BA2-4FCF-BD78-5AB51240212A}" destId="{A0FEAC43-786A-4552-82A5-9D39B9B3C04C}" srcOrd="1" destOrd="0" parTransId="{647BDA4B-30D8-4F72-9F4C-C277B57DD2D8}" sibTransId="{2694CC81-7DA1-4A58-BFA8-7D6F955DAA45}"/>
    <dgm:cxn modelId="{3C251C61-5111-41C7-B646-393D856D51AD}" type="presOf" srcId="{82917C6B-8C8F-48D2-89AF-5BF880D1E6BF}" destId="{C849AC62-BD85-43C1-9830-CF722B94571E}" srcOrd="0" destOrd="0" presId="urn:microsoft.com/office/officeart/2005/8/layout/default"/>
    <dgm:cxn modelId="{F7AB9E67-1F53-462E-891F-F379977DCA8F}" type="presOf" srcId="{A0FEAC43-786A-4552-82A5-9D39B9B3C04C}" destId="{832B29FA-9596-4ED4-A5CE-82941478EA73}" srcOrd="0" destOrd="0" presId="urn:microsoft.com/office/officeart/2005/8/layout/default"/>
    <dgm:cxn modelId="{D236437C-CAC7-4BA2-B52E-D74C79506220}" type="presParOf" srcId="{727B2C1D-28C6-4FE4-AF4C-2A42542614AD}" destId="{C849AC62-BD85-43C1-9830-CF722B94571E}" srcOrd="0" destOrd="0" presId="urn:microsoft.com/office/officeart/2005/8/layout/default"/>
    <dgm:cxn modelId="{047D1B40-446B-4E90-9A0F-1D3055A76A88}" type="presParOf" srcId="{727B2C1D-28C6-4FE4-AF4C-2A42542614AD}" destId="{4FACF637-DAF0-4BAF-B8D0-F3B18A0527A7}" srcOrd="1" destOrd="0" presId="urn:microsoft.com/office/officeart/2005/8/layout/default"/>
    <dgm:cxn modelId="{13816268-5121-47E3-9AC8-BB6602C34890}" type="presParOf" srcId="{727B2C1D-28C6-4FE4-AF4C-2A42542614AD}" destId="{832B29FA-9596-4ED4-A5CE-82941478EA73}" srcOrd="2"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AFF5A5-0111-4E5C-843C-2397CD2D1FF3}" type="doc">
      <dgm:prSet loTypeId="urn:microsoft.com/office/officeart/2005/8/layout/matrix3" loCatId="matrix" qsTypeId="urn:microsoft.com/office/officeart/2005/8/quickstyle/3d7" qsCatId="3D" csTypeId="urn:microsoft.com/office/officeart/2005/8/colors/accent1_4" csCatId="accent1" phldr="1"/>
      <dgm:spPr/>
      <dgm:t>
        <a:bodyPr/>
        <a:lstStyle/>
        <a:p>
          <a:endParaRPr lang="en-US"/>
        </a:p>
      </dgm:t>
    </dgm:pt>
    <dgm:pt modelId="{B99CD579-6A4B-4566-9610-CC9C0C9ECCCD}">
      <dgm:prSet/>
      <dgm:spPr/>
      <dgm:t>
        <a:bodyPr/>
        <a:lstStyle/>
        <a:p>
          <a:pPr rtl="0"/>
          <a:r>
            <a:rPr lang="en-US" dirty="0" smtClean="0"/>
            <a:t>Veterans all housed in the same Unit</a:t>
          </a:r>
          <a:endParaRPr lang="en-US" dirty="0"/>
        </a:p>
      </dgm:t>
    </dgm:pt>
    <dgm:pt modelId="{FE99D4D2-2BEA-4C79-A129-C6A80B1F50A6}" type="parTrans" cxnId="{BAA64D15-6B90-4D31-94BE-07335D526DC2}">
      <dgm:prSet/>
      <dgm:spPr/>
      <dgm:t>
        <a:bodyPr/>
        <a:lstStyle/>
        <a:p>
          <a:endParaRPr lang="en-US"/>
        </a:p>
      </dgm:t>
    </dgm:pt>
    <dgm:pt modelId="{002EE549-ED04-4502-8878-2AB80D0996C9}" type="sibTrans" cxnId="{BAA64D15-6B90-4D31-94BE-07335D526DC2}">
      <dgm:prSet/>
      <dgm:spPr/>
      <dgm:t>
        <a:bodyPr/>
        <a:lstStyle/>
        <a:p>
          <a:endParaRPr lang="en-US"/>
        </a:p>
      </dgm:t>
    </dgm:pt>
    <dgm:pt modelId="{DBBB751B-3476-489C-807D-813E5DA81302}">
      <dgm:prSet/>
      <dgm:spPr/>
      <dgm:t>
        <a:bodyPr/>
        <a:lstStyle/>
        <a:p>
          <a:pPr rtl="0"/>
          <a:r>
            <a:rPr lang="en-US" dirty="0" smtClean="0"/>
            <a:t>Capacity 102, currently 35 residents</a:t>
          </a:r>
          <a:endParaRPr lang="en-US" dirty="0"/>
        </a:p>
      </dgm:t>
    </dgm:pt>
    <dgm:pt modelId="{33F1B87C-A7E3-44C6-AAC1-01ADFAF85B15}" type="parTrans" cxnId="{A7EECB4C-6C71-439B-9C16-EF86A1C553CD}">
      <dgm:prSet/>
      <dgm:spPr/>
      <dgm:t>
        <a:bodyPr/>
        <a:lstStyle/>
        <a:p>
          <a:endParaRPr lang="en-US"/>
        </a:p>
      </dgm:t>
    </dgm:pt>
    <dgm:pt modelId="{9822E987-5228-40C6-AA73-DF8D9C5F9E8D}" type="sibTrans" cxnId="{A7EECB4C-6C71-439B-9C16-EF86A1C553CD}">
      <dgm:prSet/>
      <dgm:spPr/>
      <dgm:t>
        <a:bodyPr/>
        <a:lstStyle/>
        <a:p>
          <a:endParaRPr lang="en-US"/>
        </a:p>
      </dgm:t>
    </dgm:pt>
    <dgm:pt modelId="{4FB70FC3-4447-49A7-89E5-7C7B8CFD7885}">
      <dgm:prSet/>
      <dgm:spPr/>
      <dgm:t>
        <a:bodyPr/>
        <a:lstStyle/>
        <a:p>
          <a:pPr rtl="0"/>
          <a:r>
            <a:rPr lang="en-US" dirty="0" smtClean="0"/>
            <a:t>Specialized services provided by the VA and DWD</a:t>
          </a:r>
          <a:endParaRPr lang="en-US" dirty="0"/>
        </a:p>
      </dgm:t>
    </dgm:pt>
    <dgm:pt modelId="{1FCF7B4E-179D-4559-B440-A7446ED16C35}" type="parTrans" cxnId="{4BF808FC-D46B-4E3F-B557-FAC965CA50AB}">
      <dgm:prSet/>
      <dgm:spPr/>
      <dgm:t>
        <a:bodyPr/>
        <a:lstStyle/>
        <a:p>
          <a:endParaRPr lang="en-US"/>
        </a:p>
      </dgm:t>
    </dgm:pt>
    <dgm:pt modelId="{E1FCA2C6-57AD-4C3C-82EC-08C31F8A3EF9}" type="sibTrans" cxnId="{4BF808FC-D46B-4E3F-B557-FAC965CA50AB}">
      <dgm:prSet/>
      <dgm:spPr/>
      <dgm:t>
        <a:bodyPr/>
        <a:lstStyle/>
        <a:p>
          <a:endParaRPr lang="en-US"/>
        </a:p>
      </dgm:t>
    </dgm:pt>
    <dgm:pt modelId="{AB45B573-7632-47F6-AA64-33749D71B298}">
      <dgm:prSet/>
      <dgm:spPr/>
      <dgm:t>
        <a:bodyPr/>
        <a:lstStyle/>
        <a:p>
          <a:pPr rtl="0"/>
          <a:r>
            <a:rPr lang="en-US" dirty="0" smtClean="0"/>
            <a:t>American Legion Post INVET 311</a:t>
          </a:r>
          <a:endParaRPr lang="en-US" dirty="0"/>
        </a:p>
      </dgm:t>
    </dgm:pt>
    <dgm:pt modelId="{2AF8F976-A003-4895-AEB8-95CA2DF01304}" type="parTrans" cxnId="{28CDD4C0-F6D9-417A-9400-80E4DFA220A1}">
      <dgm:prSet/>
      <dgm:spPr/>
      <dgm:t>
        <a:bodyPr/>
        <a:lstStyle/>
        <a:p>
          <a:endParaRPr lang="en-US"/>
        </a:p>
      </dgm:t>
    </dgm:pt>
    <dgm:pt modelId="{383E75F9-ADC9-473E-A616-4B5D5A495742}" type="sibTrans" cxnId="{28CDD4C0-F6D9-417A-9400-80E4DFA220A1}">
      <dgm:prSet/>
      <dgm:spPr/>
      <dgm:t>
        <a:bodyPr/>
        <a:lstStyle/>
        <a:p>
          <a:endParaRPr lang="en-US"/>
        </a:p>
      </dgm:t>
    </dgm:pt>
    <dgm:pt modelId="{D54C3F2D-D8D1-44EA-86C3-105D2DF28545}" type="pres">
      <dgm:prSet presAssocID="{A4AFF5A5-0111-4E5C-843C-2397CD2D1FF3}" presName="matrix" presStyleCnt="0">
        <dgm:presLayoutVars>
          <dgm:chMax val="1"/>
          <dgm:dir/>
          <dgm:resizeHandles val="exact"/>
        </dgm:presLayoutVars>
      </dgm:prSet>
      <dgm:spPr/>
      <dgm:t>
        <a:bodyPr/>
        <a:lstStyle/>
        <a:p>
          <a:endParaRPr lang="en-US"/>
        </a:p>
      </dgm:t>
    </dgm:pt>
    <dgm:pt modelId="{836EF403-4B5F-4707-9242-0064693D459D}" type="pres">
      <dgm:prSet presAssocID="{A4AFF5A5-0111-4E5C-843C-2397CD2D1FF3}" presName="diamond" presStyleLbl="bgShp" presStyleIdx="0" presStyleCnt="1"/>
      <dgm:spPr/>
    </dgm:pt>
    <dgm:pt modelId="{E2F0D8CA-6E95-4A6B-B8F7-7EB71F94063C}" type="pres">
      <dgm:prSet presAssocID="{A4AFF5A5-0111-4E5C-843C-2397CD2D1FF3}" presName="quad1" presStyleLbl="node1" presStyleIdx="0" presStyleCnt="4">
        <dgm:presLayoutVars>
          <dgm:chMax val="0"/>
          <dgm:chPref val="0"/>
          <dgm:bulletEnabled val="1"/>
        </dgm:presLayoutVars>
      </dgm:prSet>
      <dgm:spPr/>
      <dgm:t>
        <a:bodyPr/>
        <a:lstStyle/>
        <a:p>
          <a:endParaRPr lang="en-US"/>
        </a:p>
      </dgm:t>
    </dgm:pt>
    <dgm:pt modelId="{B0E39CA1-8CB0-47FE-8800-505E6F9D6978}" type="pres">
      <dgm:prSet presAssocID="{A4AFF5A5-0111-4E5C-843C-2397CD2D1FF3}" presName="quad2" presStyleLbl="node1" presStyleIdx="1" presStyleCnt="4">
        <dgm:presLayoutVars>
          <dgm:chMax val="0"/>
          <dgm:chPref val="0"/>
          <dgm:bulletEnabled val="1"/>
        </dgm:presLayoutVars>
      </dgm:prSet>
      <dgm:spPr/>
      <dgm:t>
        <a:bodyPr/>
        <a:lstStyle/>
        <a:p>
          <a:endParaRPr lang="en-US"/>
        </a:p>
      </dgm:t>
    </dgm:pt>
    <dgm:pt modelId="{0D88C42B-446F-4300-A05B-1D2A7446C448}" type="pres">
      <dgm:prSet presAssocID="{A4AFF5A5-0111-4E5C-843C-2397CD2D1FF3}" presName="quad3" presStyleLbl="node1" presStyleIdx="2" presStyleCnt="4">
        <dgm:presLayoutVars>
          <dgm:chMax val="0"/>
          <dgm:chPref val="0"/>
          <dgm:bulletEnabled val="1"/>
        </dgm:presLayoutVars>
      </dgm:prSet>
      <dgm:spPr/>
      <dgm:t>
        <a:bodyPr/>
        <a:lstStyle/>
        <a:p>
          <a:endParaRPr lang="en-US"/>
        </a:p>
      </dgm:t>
    </dgm:pt>
    <dgm:pt modelId="{CF0B290D-FCE9-4ABA-996A-A5060455E324}" type="pres">
      <dgm:prSet presAssocID="{A4AFF5A5-0111-4E5C-843C-2397CD2D1FF3}" presName="quad4" presStyleLbl="node1" presStyleIdx="3" presStyleCnt="4">
        <dgm:presLayoutVars>
          <dgm:chMax val="0"/>
          <dgm:chPref val="0"/>
          <dgm:bulletEnabled val="1"/>
        </dgm:presLayoutVars>
      </dgm:prSet>
      <dgm:spPr/>
      <dgm:t>
        <a:bodyPr/>
        <a:lstStyle/>
        <a:p>
          <a:endParaRPr lang="en-US"/>
        </a:p>
      </dgm:t>
    </dgm:pt>
  </dgm:ptLst>
  <dgm:cxnLst>
    <dgm:cxn modelId="{4BF808FC-D46B-4E3F-B557-FAC965CA50AB}" srcId="{A4AFF5A5-0111-4E5C-843C-2397CD2D1FF3}" destId="{4FB70FC3-4447-49A7-89E5-7C7B8CFD7885}" srcOrd="2" destOrd="0" parTransId="{1FCF7B4E-179D-4559-B440-A7446ED16C35}" sibTransId="{E1FCA2C6-57AD-4C3C-82EC-08C31F8A3EF9}"/>
    <dgm:cxn modelId="{64DBD789-4A97-42F1-B87C-9588E3CADD14}" type="presOf" srcId="{A4AFF5A5-0111-4E5C-843C-2397CD2D1FF3}" destId="{D54C3F2D-D8D1-44EA-86C3-105D2DF28545}" srcOrd="0" destOrd="0" presId="urn:microsoft.com/office/officeart/2005/8/layout/matrix3"/>
    <dgm:cxn modelId="{28CDD4C0-F6D9-417A-9400-80E4DFA220A1}" srcId="{A4AFF5A5-0111-4E5C-843C-2397CD2D1FF3}" destId="{AB45B573-7632-47F6-AA64-33749D71B298}" srcOrd="3" destOrd="0" parTransId="{2AF8F976-A003-4895-AEB8-95CA2DF01304}" sibTransId="{383E75F9-ADC9-473E-A616-4B5D5A495742}"/>
    <dgm:cxn modelId="{E91E445E-3B42-426A-BF97-D039F6961ECB}" type="presOf" srcId="{AB45B573-7632-47F6-AA64-33749D71B298}" destId="{CF0B290D-FCE9-4ABA-996A-A5060455E324}" srcOrd="0" destOrd="0" presId="urn:microsoft.com/office/officeart/2005/8/layout/matrix3"/>
    <dgm:cxn modelId="{BAA64D15-6B90-4D31-94BE-07335D526DC2}" srcId="{A4AFF5A5-0111-4E5C-843C-2397CD2D1FF3}" destId="{B99CD579-6A4B-4566-9610-CC9C0C9ECCCD}" srcOrd="0" destOrd="0" parTransId="{FE99D4D2-2BEA-4C79-A129-C6A80B1F50A6}" sibTransId="{002EE549-ED04-4502-8878-2AB80D0996C9}"/>
    <dgm:cxn modelId="{13F65BE4-ED49-4856-B26F-F41D1628ACD0}" type="presOf" srcId="{4FB70FC3-4447-49A7-89E5-7C7B8CFD7885}" destId="{0D88C42B-446F-4300-A05B-1D2A7446C448}" srcOrd="0" destOrd="0" presId="urn:microsoft.com/office/officeart/2005/8/layout/matrix3"/>
    <dgm:cxn modelId="{00F14AE1-E5F8-43FC-83D2-BD05C5256DB8}" type="presOf" srcId="{B99CD579-6A4B-4566-9610-CC9C0C9ECCCD}" destId="{E2F0D8CA-6E95-4A6B-B8F7-7EB71F94063C}" srcOrd="0" destOrd="0" presId="urn:microsoft.com/office/officeart/2005/8/layout/matrix3"/>
    <dgm:cxn modelId="{D6BD0BD2-0678-4A4A-96C9-FEB0D604A5E0}" type="presOf" srcId="{DBBB751B-3476-489C-807D-813E5DA81302}" destId="{B0E39CA1-8CB0-47FE-8800-505E6F9D6978}" srcOrd="0" destOrd="0" presId="urn:microsoft.com/office/officeart/2005/8/layout/matrix3"/>
    <dgm:cxn modelId="{A7EECB4C-6C71-439B-9C16-EF86A1C553CD}" srcId="{A4AFF5A5-0111-4E5C-843C-2397CD2D1FF3}" destId="{DBBB751B-3476-489C-807D-813E5DA81302}" srcOrd="1" destOrd="0" parTransId="{33F1B87C-A7E3-44C6-AAC1-01ADFAF85B15}" sibTransId="{9822E987-5228-40C6-AA73-DF8D9C5F9E8D}"/>
    <dgm:cxn modelId="{9CDEC663-1E24-4DDB-A6DE-C97C922BE92B}" type="presParOf" srcId="{D54C3F2D-D8D1-44EA-86C3-105D2DF28545}" destId="{836EF403-4B5F-4707-9242-0064693D459D}" srcOrd="0" destOrd="0" presId="urn:microsoft.com/office/officeart/2005/8/layout/matrix3"/>
    <dgm:cxn modelId="{3C2CD5FD-4AAC-4BB3-8BEE-CFC2BDA99890}" type="presParOf" srcId="{D54C3F2D-D8D1-44EA-86C3-105D2DF28545}" destId="{E2F0D8CA-6E95-4A6B-B8F7-7EB71F94063C}" srcOrd="1" destOrd="0" presId="urn:microsoft.com/office/officeart/2005/8/layout/matrix3"/>
    <dgm:cxn modelId="{A4E1AEEE-171C-4711-9CEE-EFC2C8D0DB41}" type="presParOf" srcId="{D54C3F2D-D8D1-44EA-86C3-105D2DF28545}" destId="{B0E39CA1-8CB0-47FE-8800-505E6F9D6978}" srcOrd="2" destOrd="0" presId="urn:microsoft.com/office/officeart/2005/8/layout/matrix3"/>
    <dgm:cxn modelId="{11DE0213-7431-4731-A09F-7710941F3B89}" type="presParOf" srcId="{D54C3F2D-D8D1-44EA-86C3-105D2DF28545}" destId="{0D88C42B-446F-4300-A05B-1D2A7446C448}" srcOrd="3" destOrd="0" presId="urn:microsoft.com/office/officeart/2005/8/layout/matrix3"/>
    <dgm:cxn modelId="{AAD5FCB6-BA5F-4EF4-91BB-5D56E6B7E424}" type="presParOf" srcId="{D54C3F2D-D8D1-44EA-86C3-105D2DF28545}" destId="{CF0B290D-FCE9-4ABA-996A-A5060455E324}"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3D22B5B-DD47-4221-B3AB-95EC80EBA124}" type="doc">
      <dgm:prSet loTypeId="urn:microsoft.com/office/officeart/2005/8/layout/hProcess9" loCatId="process" qsTypeId="urn:microsoft.com/office/officeart/2005/8/quickstyle/3d7" qsCatId="3D" csTypeId="urn:microsoft.com/office/officeart/2005/8/colors/accent1_2" csCatId="accent1" phldr="1"/>
      <dgm:spPr/>
      <dgm:t>
        <a:bodyPr/>
        <a:lstStyle/>
        <a:p>
          <a:endParaRPr lang="en-US"/>
        </a:p>
      </dgm:t>
    </dgm:pt>
    <dgm:pt modelId="{1D1785A1-E9ED-427E-87E1-84310152272A}">
      <dgm:prSet custT="1"/>
      <dgm:spPr>
        <a:gradFill rotWithShape="0">
          <a:gsLst>
            <a:gs pos="0">
              <a:srgbClr val="FFFFFF"/>
            </a:gs>
            <a:gs pos="7001">
              <a:srgbClr val="E6E6E6"/>
            </a:gs>
            <a:gs pos="32001">
              <a:srgbClr val="7D8496"/>
            </a:gs>
            <a:gs pos="47000">
              <a:srgbClr val="E6E6E6"/>
            </a:gs>
            <a:gs pos="85001">
              <a:srgbClr val="7D8496"/>
            </a:gs>
            <a:gs pos="100000">
              <a:srgbClr val="E6E6E6"/>
            </a:gs>
          </a:gsLst>
          <a:lin ang="2700000" scaled="0"/>
        </a:gradFill>
      </dgm:spPr>
      <dgm:t>
        <a:bodyPr/>
        <a:lstStyle/>
        <a:p>
          <a:pPr algn="ctr" rtl="0"/>
          <a:r>
            <a:rPr lang="en-US" sz="1400" dirty="0" smtClean="0">
              <a:solidFill>
                <a:srgbClr val="002060"/>
              </a:solidFill>
              <a:effectLst>
                <a:outerShdw blurRad="38100" dist="38100" dir="2700000" algn="tl">
                  <a:srgbClr val="000000">
                    <a:alpha val="43137"/>
                  </a:srgbClr>
                </a:outerShdw>
              </a:effectLst>
            </a:rPr>
            <a:t>SUCCESSFUL IREF OFFENDERS RELEASED** (as of 11/10/2009)</a:t>
          </a:r>
        </a:p>
        <a:p>
          <a:pPr algn="ctr" rtl="0"/>
          <a:endParaRPr lang="en-US" sz="1400" dirty="0">
            <a:solidFill>
              <a:srgbClr val="002060"/>
            </a:solidFill>
            <a:effectLst>
              <a:outerShdw blurRad="38100" dist="38100" dir="2700000" algn="tl">
                <a:srgbClr val="000000">
                  <a:alpha val="43137"/>
                </a:srgbClr>
              </a:outerShdw>
            </a:effectLst>
          </a:endParaRPr>
        </a:p>
      </dgm:t>
    </dgm:pt>
    <dgm:pt modelId="{63E40318-40C8-4986-B47C-79E3EC875801}" type="parTrans" cxnId="{680C8A04-D883-456F-895B-A95A11C15C17}">
      <dgm:prSet/>
      <dgm:spPr/>
      <dgm:t>
        <a:bodyPr/>
        <a:lstStyle/>
        <a:p>
          <a:endParaRPr lang="en-US"/>
        </a:p>
      </dgm:t>
    </dgm:pt>
    <dgm:pt modelId="{900515FE-3C9E-4151-A89C-374E34E3CE28}" type="sibTrans" cxnId="{680C8A04-D883-456F-895B-A95A11C15C17}">
      <dgm:prSet/>
      <dgm:spPr/>
      <dgm:t>
        <a:bodyPr/>
        <a:lstStyle/>
        <a:p>
          <a:endParaRPr lang="en-US"/>
        </a:p>
      </dgm:t>
    </dgm:pt>
    <dgm:pt modelId="{ACD3A7A1-5841-4556-8216-4096B01A8096}">
      <dgm:prSet custT="1"/>
      <dgm:spPr>
        <a:gradFill rotWithShape="0">
          <a:gsLst>
            <a:gs pos="0">
              <a:srgbClr val="FFFFFF"/>
            </a:gs>
            <a:gs pos="7001">
              <a:srgbClr val="E6E6E6"/>
            </a:gs>
            <a:gs pos="32001">
              <a:srgbClr val="7D8496"/>
            </a:gs>
            <a:gs pos="47000">
              <a:srgbClr val="E6E6E6"/>
            </a:gs>
            <a:gs pos="85001">
              <a:srgbClr val="7D8496"/>
            </a:gs>
            <a:gs pos="100000">
              <a:srgbClr val="E6E6E6"/>
            </a:gs>
          </a:gsLst>
          <a:lin ang="2700000" scaled="0"/>
        </a:gradFill>
      </dgm:spPr>
      <dgm:t>
        <a:bodyPr/>
        <a:lstStyle/>
        <a:p>
          <a:pPr algn="ctr" rtl="0"/>
          <a:r>
            <a:rPr lang="en-US" sz="1400" dirty="0" smtClean="0">
              <a:solidFill>
                <a:srgbClr val="002060"/>
              </a:solidFill>
              <a:effectLst>
                <a:outerShdw blurRad="38100" dist="38100" dir="2700000" algn="tl">
                  <a:srgbClr val="000000">
                    <a:alpha val="43137"/>
                  </a:srgbClr>
                </a:outerShdw>
              </a:effectLst>
            </a:rPr>
            <a:t>SUCCESSFUL IREF OFFENDERS RETURNED (Length Of Release &lt; 366 days)*</a:t>
          </a:r>
        </a:p>
      </dgm:t>
    </dgm:pt>
    <dgm:pt modelId="{7DD7E7E2-5171-4FF1-91A7-DFEEE1917AB0}" type="parTrans" cxnId="{C0EE8C5D-84A6-4E1E-B1AC-7D0723B1D95E}">
      <dgm:prSet/>
      <dgm:spPr/>
      <dgm:t>
        <a:bodyPr/>
        <a:lstStyle/>
        <a:p>
          <a:endParaRPr lang="en-US"/>
        </a:p>
      </dgm:t>
    </dgm:pt>
    <dgm:pt modelId="{E4BCBB19-815B-413A-8BA0-3223E1C67699}" type="sibTrans" cxnId="{C0EE8C5D-84A6-4E1E-B1AC-7D0723B1D95E}">
      <dgm:prSet/>
      <dgm:spPr/>
      <dgm:t>
        <a:bodyPr/>
        <a:lstStyle/>
        <a:p>
          <a:endParaRPr lang="en-US"/>
        </a:p>
      </dgm:t>
    </dgm:pt>
    <dgm:pt modelId="{E72FCA3C-E927-446B-8F25-DE560F005922}">
      <dgm:prSet custT="1"/>
      <dgm:spPr>
        <a:gradFill rotWithShape="0">
          <a:gsLst>
            <a:gs pos="0">
              <a:srgbClr val="FFFFFF"/>
            </a:gs>
            <a:gs pos="7001">
              <a:srgbClr val="E6E6E6"/>
            </a:gs>
            <a:gs pos="32001">
              <a:srgbClr val="7D8496"/>
            </a:gs>
            <a:gs pos="47000">
              <a:srgbClr val="E6E6E6"/>
            </a:gs>
            <a:gs pos="85001">
              <a:srgbClr val="7D8496"/>
            </a:gs>
            <a:gs pos="100000">
              <a:srgbClr val="E6E6E6"/>
            </a:gs>
          </a:gsLst>
          <a:lin ang="2700000" scaled="0"/>
        </a:gradFill>
      </dgm:spPr>
      <dgm:t>
        <a:bodyPr/>
        <a:lstStyle/>
        <a:p>
          <a:pPr algn="ctr" rtl="0"/>
          <a:r>
            <a:rPr lang="en-US" sz="1400" dirty="0" smtClean="0">
              <a:solidFill>
                <a:srgbClr val="002060"/>
              </a:solidFill>
              <a:effectLst>
                <a:outerShdw blurRad="38100" dist="38100" dir="2700000" algn="tl">
                  <a:srgbClr val="000000">
                    <a:alpha val="43137"/>
                  </a:srgbClr>
                </a:outerShdw>
              </a:effectLst>
            </a:rPr>
            <a:t>SUCCESSFUL IREF OFFENDERS RETURNED (Length Of Release &lt; 1096 days)*</a:t>
          </a:r>
        </a:p>
      </dgm:t>
    </dgm:pt>
    <dgm:pt modelId="{A74CBFB6-C632-4911-BA0D-80A7A2E15804}" type="parTrans" cxnId="{749CCEF8-9E4A-4A83-9717-B9BF59DB3272}">
      <dgm:prSet/>
      <dgm:spPr/>
      <dgm:t>
        <a:bodyPr/>
        <a:lstStyle/>
        <a:p>
          <a:endParaRPr lang="en-US"/>
        </a:p>
      </dgm:t>
    </dgm:pt>
    <dgm:pt modelId="{E68521F0-144B-4C40-A204-3A521AC52992}" type="sibTrans" cxnId="{749CCEF8-9E4A-4A83-9717-B9BF59DB3272}">
      <dgm:prSet/>
      <dgm:spPr/>
      <dgm:t>
        <a:bodyPr/>
        <a:lstStyle/>
        <a:p>
          <a:endParaRPr lang="en-US"/>
        </a:p>
      </dgm:t>
    </dgm:pt>
    <dgm:pt modelId="{D26FCFD5-A61E-47BC-8213-89F5327A81F8}">
      <dgm:prSet custT="1"/>
      <dgm:spPr>
        <a:gradFill rotWithShape="0">
          <a:gsLst>
            <a:gs pos="0">
              <a:srgbClr val="FFFFFF"/>
            </a:gs>
            <a:gs pos="7001">
              <a:srgbClr val="E6E6E6"/>
            </a:gs>
            <a:gs pos="32001">
              <a:srgbClr val="7D8496"/>
            </a:gs>
            <a:gs pos="47000">
              <a:srgbClr val="E6E6E6"/>
            </a:gs>
            <a:gs pos="85001">
              <a:srgbClr val="7D8496"/>
            </a:gs>
            <a:gs pos="100000">
              <a:srgbClr val="E6E6E6"/>
            </a:gs>
          </a:gsLst>
          <a:lin ang="2700000" scaled="0"/>
        </a:gradFill>
      </dgm:spPr>
      <dgm:t>
        <a:bodyPr/>
        <a:lstStyle/>
        <a:p>
          <a:pPr algn="ctr" rtl="0"/>
          <a:r>
            <a:rPr lang="en-US" sz="3600" dirty="0" smtClean="0">
              <a:solidFill>
                <a:srgbClr val="002060"/>
              </a:solidFill>
              <a:effectLst>
                <a:outerShdw blurRad="38100" dist="38100" dir="2700000" algn="tl">
                  <a:srgbClr val="000000">
                    <a:alpha val="43137"/>
                  </a:srgbClr>
                </a:outerShdw>
              </a:effectLst>
            </a:rPr>
            <a:t>259 or 26.8 %</a:t>
          </a:r>
          <a:endParaRPr lang="en-US" sz="3600" dirty="0">
            <a:solidFill>
              <a:srgbClr val="002060"/>
            </a:solidFill>
            <a:effectLst>
              <a:outerShdw blurRad="38100" dist="38100" dir="2700000" algn="tl">
                <a:srgbClr val="000000">
                  <a:alpha val="43137"/>
                </a:srgbClr>
              </a:outerShdw>
            </a:effectLst>
          </a:endParaRPr>
        </a:p>
      </dgm:t>
    </dgm:pt>
    <dgm:pt modelId="{AEA93FB2-AEEA-41F0-9059-E79F5A0DCFD8}" type="sibTrans" cxnId="{A93FE83A-078B-4DD3-9726-F09FAD05A3CA}">
      <dgm:prSet/>
      <dgm:spPr/>
      <dgm:t>
        <a:bodyPr/>
        <a:lstStyle/>
        <a:p>
          <a:endParaRPr lang="en-US"/>
        </a:p>
      </dgm:t>
    </dgm:pt>
    <dgm:pt modelId="{1ACCCDF5-38AD-4309-BDCD-FB03A695DF74}" type="parTrans" cxnId="{A93FE83A-078B-4DD3-9726-F09FAD05A3CA}">
      <dgm:prSet/>
      <dgm:spPr/>
      <dgm:t>
        <a:bodyPr/>
        <a:lstStyle/>
        <a:p>
          <a:endParaRPr lang="en-US"/>
        </a:p>
      </dgm:t>
    </dgm:pt>
    <dgm:pt modelId="{E84CEFB0-9A61-4B8B-A76C-6161A17FE7AB}">
      <dgm:prSet custT="1"/>
      <dgm:spPr>
        <a:gradFill rotWithShape="0">
          <a:gsLst>
            <a:gs pos="0">
              <a:srgbClr val="FFFFFF"/>
            </a:gs>
            <a:gs pos="7001">
              <a:srgbClr val="E6E6E6"/>
            </a:gs>
            <a:gs pos="32001">
              <a:srgbClr val="7D8496"/>
            </a:gs>
            <a:gs pos="47000">
              <a:srgbClr val="E6E6E6"/>
            </a:gs>
            <a:gs pos="85001">
              <a:srgbClr val="7D8496"/>
            </a:gs>
            <a:gs pos="100000">
              <a:srgbClr val="E6E6E6"/>
            </a:gs>
          </a:gsLst>
          <a:lin ang="2700000" scaled="0"/>
        </a:gradFill>
      </dgm:spPr>
      <dgm:t>
        <a:bodyPr/>
        <a:lstStyle/>
        <a:p>
          <a:pPr algn="ctr" rtl="0"/>
          <a:r>
            <a:rPr lang="en-US" sz="3600" dirty="0" smtClean="0">
              <a:solidFill>
                <a:srgbClr val="002060"/>
              </a:solidFill>
              <a:effectLst>
                <a:outerShdw blurRad="38100" dist="38100" dir="2700000" algn="tl">
                  <a:srgbClr val="000000">
                    <a:alpha val="43137"/>
                  </a:srgbClr>
                </a:outerShdw>
              </a:effectLst>
            </a:rPr>
            <a:t>159 or 16.5%</a:t>
          </a:r>
          <a:endParaRPr lang="en-US" sz="3600" dirty="0">
            <a:solidFill>
              <a:srgbClr val="002060"/>
            </a:solidFill>
            <a:effectLst>
              <a:outerShdw blurRad="38100" dist="38100" dir="2700000" algn="tl">
                <a:srgbClr val="000000">
                  <a:alpha val="43137"/>
                </a:srgbClr>
              </a:outerShdw>
            </a:effectLst>
          </a:endParaRPr>
        </a:p>
      </dgm:t>
    </dgm:pt>
    <dgm:pt modelId="{AE994AF3-D2CA-488B-B5BE-40FA88D6EA9D}" type="sibTrans" cxnId="{741DE87F-8225-435C-A2DD-6AA594F47C11}">
      <dgm:prSet/>
      <dgm:spPr/>
      <dgm:t>
        <a:bodyPr/>
        <a:lstStyle/>
        <a:p>
          <a:endParaRPr lang="en-US"/>
        </a:p>
      </dgm:t>
    </dgm:pt>
    <dgm:pt modelId="{BBCC3C94-D91C-4FB8-9DD5-CCD66EFD8EEA}" type="parTrans" cxnId="{741DE87F-8225-435C-A2DD-6AA594F47C11}">
      <dgm:prSet/>
      <dgm:spPr/>
      <dgm:t>
        <a:bodyPr/>
        <a:lstStyle/>
        <a:p>
          <a:endParaRPr lang="en-US"/>
        </a:p>
      </dgm:t>
    </dgm:pt>
    <dgm:pt modelId="{D7A16E94-B888-4834-9B9D-9B47CCD63512}">
      <dgm:prSet custT="1"/>
      <dgm:spPr>
        <a:gradFill rotWithShape="0">
          <a:gsLst>
            <a:gs pos="0">
              <a:srgbClr val="FFFFFF"/>
            </a:gs>
            <a:gs pos="7001">
              <a:srgbClr val="E6E6E6"/>
            </a:gs>
            <a:gs pos="32001">
              <a:srgbClr val="7D8496"/>
            </a:gs>
            <a:gs pos="47000">
              <a:srgbClr val="E6E6E6"/>
            </a:gs>
            <a:gs pos="85001">
              <a:srgbClr val="7D8496"/>
            </a:gs>
            <a:gs pos="100000">
              <a:srgbClr val="E6E6E6"/>
            </a:gs>
          </a:gsLst>
          <a:lin ang="2700000" scaled="0"/>
        </a:gradFill>
      </dgm:spPr>
      <dgm:t>
        <a:bodyPr/>
        <a:lstStyle/>
        <a:p>
          <a:pPr algn="ctr" rtl="0"/>
          <a:r>
            <a:rPr lang="en-US" sz="3600" dirty="0" smtClean="0">
              <a:solidFill>
                <a:srgbClr val="002060"/>
              </a:solidFill>
              <a:effectLst>
                <a:outerShdw blurRad="38100" dist="38100" dir="2700000" algn="tl">
                  <a:srgbClr val="000000">
                    <a:alpha val="43137"/>
                  </a:srgbClr>
                </a:outerShdw>
              </a:effectLst>
            </a:rPr>
            <a:t>965</a:t>
          </a:r>
          <a:endParaRPr lang="en-US" sz="3600" dirty="0">
            <a:solidFill>
              <a:srgbClr val="002060"/>
            </a:solidFill>
            <a:effectLst>
              <a:outerShdw blurRad="38100" dist="38100" dir="2700000" algn="tl">
                <a:srgbClr val="000000">
                  <a:alpha val="43137"/>
                </a:srgbClr>
              </a:outerShdw>
            </a:effectLst>
          </a:endParaRPr>
        </a:p>
      </dgm:t>
    </dgm:pt>
    <dgm:pt modelId="{564241BE-2C42-4306-AF88-BAED3921D06A}" type="sibTrans" cxnId="{6E13F81F-338D-4F3E-B970-1CA13AB73511}">
      <dgm:prSet/>
      <dgm:spPr/>
      <dgm:t>
        <a:bodyPr/>
        <a:lstStyle/>
        <a:p>
          <a:endParaRPr lang="en-US"/>
        </a:p>
      </dgm:t>
    </dgm:pt>
    <dgm:pt modelId="{BE15140F-33B8-4DC1-BCC3-F0BC2CA19353}" type="parTrans" cxnId="{6E13F81F-338D-4F3E-B970-1CA13AB73511}">
      <dgm:prSet/>
      <dgm:spPr/>
      <dgm:t>
        <a:bodyPr/>
        <a:lstStyle/>
        <a:p>
          <a:endParaRPr lang="en-US"/>
        </a:p>
      </dgm:t>
    </dgm:pt>
    <dgm:pt modelId="{62F01B6F-F8A7-494E-970B-808DFD1E315E}" type="pres">
      <dgm:prSet presAssocID="{43D22B5B-DD47-4221-B3AB-95EC80EBA124}" presName="CompostProcess" presStyleCnt="0">
        <dgm:presLayoutVars>
          <dgm:dir/>
          <dgm:resizeHandles val="exact"/>
        </dgm:presLayoutVars>
      </dgm:prSet>
      <dgm:spPr/>
      <dgm:t>
        <a:bodyPr/>
        <a:lstStyle/>
        <a:p>
          <a:endParaRPr lang="en-US"/>
        </a:p>
      </dgm:t>
    </dgm:pt>
    <dgm:pt modelId="{8090C395-74E6-4E8C-B927-3E488611844F}" type="pres">
      <dgm:prSet presAssocID="{43D22B5B-DD47-4221-B3AB-95EC80EBA124}" presName="arrow" presStyleLbl="bgShp" presStyleIdx="0" presStyleCnt="1" custLinFactNeighborX="-155"/>
      <dgm:spPr>
        <a:gradFill flip="none"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400000" scaled="0"/>
          <a:tileRect/>
        </a:gradFill>
      </dgm:spPr>
    </dgm:pt>
    <dgm:pt modelId="{3AA91B4A-EB49-4880-B973-CA2D828EA910}" type="pres">
      <dgm:prSet presAssocID="{43D22B5B-DD47-4221-B3AB-95EC80EBA124}" presName="linearProcess" presStyleCnt="0"/>
      <dgm:spPr/>
    </dgm:pt>
    <dgm:pt modelId="{CF36096E-80CE-46D8-81E2-FD235FC1E8A6}" type="pres">
      <dgm:prSet presAssocID="{1D1785A1-E9ED-427E-87E1-84310152272A}" presName="textNode" presStyleLbl="node1" presStyleIdx="0" presStyleCnt="3" custScaleX="131364" custScaleY="112903">
        <dgm:presLayoutVars>
          <dgm:bulletEnabled val="1"/>
        </dgm:presLayoutVars>
      </dgm:prSet>
      <dgm:spPr/>
      <dgm:t>
        <a:bodyPr/>
        <a:lstStyle/>
        <a:p>
          <a:endParaRPr lang="en-US"/>
        </a:p>
      </dgm:t>
    </dgm:pt>
    <dgm:pt modelId="{39702942-9B5A-47BA-BF6C-8B42568E4322}" type="pres">
      <dgm:prSet presAssocID="{900515FE-3C9E-4151-A89C-374E34E3CE28}" presName="sibTrans" presStyleCnt="0"/>
      <dgm:spPr/>
    </dgm:pt>
    <dgm:pt modelId="{A112B534-AD56-47A1-9412-0E2A6D60C48F}" type="pres">
      <dgm:prSet presAssocID="{ACD3A7A1-5841-4556-8216-4096B01A8096}" presName="textNode" presStyleLbl="node1" presStyleIdx="1" presStyleCnt="3" custScaleX="122222" custScaleY="112903">
        <dgm:presLayoutVars>
          <dgm:bulletEnabled val="1"/>
        </dgm:presLayoutVars>
      </dgm:prSet>
      <dgm:spPr/>
      <dgm:t>
        <a:bodyPr/>
        <a:lstStyle/>
        <a:p>
          <a:endParaRPr lang="en-US"/>
        </a:p>
      </dgm:t>
    </dgm:pt>
    <dgm:pt modelId="{AE2108B0-4685-4A0D-A584-B6761B6BD0E5}" type="pres">
      <dgm:prSet presAssocID="{E4BCBB19-815B-413A-8BA0-3223E1C67699}" presName="sibTrans" presStyleCnt="0"/>
      <dgm:spPr/>
    </dgm:pt>
    <dgm:pt modelId="{1492B03F-8DE9-41BD-BFF6-C0DFAB2576B3}" type="pres">
      <dgm:prSet presAssocID="{E72FCA3C-E927-446B-8F25-DE560F005922}" presName="textNode" presStyleLbl="node1" presStyleIdx="2" presStyleCnt="3" custScaleX="130625" custScaleY="112903">
        <dgm:presLayoutVars>
          <dgm:bulletEnabled val="1"/>
        </dgm:presLayoutVars>
      </dgm:prSet>
      <dgm:spPr/>
      <dgm:t>
        <a:bodyPr/>
        <a:lstStyle/>
        <a:p>
          <a:endParaRPr lang="en-US"/>
        </a:p>
      </dgm:t>
    </dgm:pt>
  </dgm:ptLst>
  <dgm:cxnLst>
    <dgm:cxn modelId="{90EA7DD3-1A4A-47FF-9321-6D6B3BE0CF7A}" type="presOf" srcId="{ACD3A7A1-5841-4556-8216-4096B01A8096}" destId="{A112B534-AD56-47A1-9412-0E2A6D60C48F}" srcOrd="0" destOrd="0" presId="urn:microsoft.com/office/officeart/2005/8/layout/hProcess9"/>
    <dgm:cxn modelId="{0B8119F3-A482-4EB3-AEED-7C5538D291D3}" type="presOf" srcId="{D7A16E94-B888-4834-9B9D-9B47CCD63512}" destId="{CF36096E-80CE-46D8-81E2-FD235FC1E8A6}" srcOrd="0" destOrd="1" presId="urn:microsoft.com/office/officeart/2005/8/layout/hProcess9"/>
    <dgm:cxn modelId="{6E13F81F-338D-4F3E-B970-1CA13AB73511}" srcId="{1D1785A1-E9ED-427E-87E1-84310152272A}" destId="{D7A16E94-B888-4834-9B9D-9B47CCD63512}" srcOrd="0" destOrd="0" parTransId="{BE15140F-33B8-4DC1-BCC3-F0BC2CA19353}" sibTransId="{564241BE-2C42-4306-AF88-BAED3921D06A}"/>
    <dgm:cxn modelId="{741DE87F-8225-435C-A2DD-6AA594F47C11}" srcId="{ACD3A7A1-5841-4556-8216-4096B01A8096}" destId="{E84CEFB0-9A61-4B8B-A76C-6161A17FE7AB}" srcOrd="0" destOrd="0" parTransId="{BBCC3C94-D91C-4FB8-9DD5-CCD66EFD8EEA}" sibTransId="{AE994AF3-D2CA-488B-B5BE-40FA88D6EA9D}"/>
    <dgm:cxn modelId="{8B1DEC2F-59BC-4317-9DD4-BC1251108B26}" type="presOf" srcId="{43D22B5B-DD47-4221-B3AB-95EC80EBA124}" destId="{62F01B6F-F8A7-494E-970B-808DFD1E315E}" srcOrd="0" destOrd="0" presId="urn:microsoft.com/office/officeart/2005/8/layout/hProcess9"/>
    <dgm:cxn modelId="{3EB4C7D8-42AD-4F16-BD0C-693DFA0FAC42}" type="presOf" srcId="{E84CEFB0-9A61-4B8B-A76C-6161A17FE7AB}" destId="{A112B534-AD56-47A1-9412-0E2A6D60C48F}" srcOrd="0" destOrd="1" presId="urn:microsoft.com/office/officeart/2005/8/layout/hProcess9"/>
    <dgm:cxn modelId="{7AC249B7-8B95-4D23-9A46-701AFD2DA301}" type="presOf" srcId="{E72FCA3C-E927-446B-8F25-DE560F005922}" destId="{1492B03F-8DE9-41BD-BFF6-C0DFAB2576B3}" srcOrd="0" destOrd="0" presId="urn:microsoft.com/office/officeart/2005/8/layout/hProcess9"/>
    <dgm:cxn modelId="{6A76C4F3-3A73-48F3-8BC0-5BDB994B7C70}" type="presOf" srcId="{1D1785A1-E9ED-427E-87E1-84310152272A}" destId="{CF36096E-80CE-46D8-81E2-FD235FC1E8A6}" srcOrd="0" destOrd="0" presId="urn:microsoft.com/office/officeart/2005/8/layout/hProcess9"/>
    <dgm:cxn modelId="{A93FE83A-078B-4DD3-9726-F09FAD05A3CA}" srcId="{E72FCA3C-E927-446B-8F25-DE560F005922}" destId="{D26FCFD5-A61E-47BC-8213-89F5327A81F8}" srcOrd="0" destOrd="0" parTransId="{1ACCCDF5-38AD-4309-BDCD-FB03A695DF74}" sibTransId="{AEA93FB2-AEEA-41F0-9059-E79F5A0DCFD8}"/>
    <dgm:cxn modelId="{C0EE8C5D-84A6-4E1E-B1AC-7D0723B1D95E}" srcId="{43D22B5B-DD47-4221-B3AB-95EC80EBA124}" destId="{ACD3A7A1-5841-4556-8216-4096B01A8096}" srcOrd="1" destOrd="0" parTransId="{7DD7E7E2-5171-4FF1-91A7-DFEEE1917AB0}" sibTransId="{E4BCBB19-815B-413A-8BA0-3223E1C67699}"/>
    <dgm:cxn modelId="{749CCEF8-9E4A-4A83-9717-B9BF59DB3272}" srcId="{43D22B5B-DD47-4221-B3AB-95EC80EBA124}" destId="{E72FCA3C-E927-446B-8F25-DE560F005922}" srcOrd="2" destOrd="0" parTransId="{A74CBFB6-C632-4911-BA0D-80A7A2E15804}" sibTransId="{E68521F0-144B-4C40-A204-3A521AC52992}"/>
    <dgm:cxn modelId="{680C8A04-D883-456F-895B-A95A11C15C17}" srcId="{43D22B5B-DD47-4221-B3AB-95EC80EBA124}" destId="{1D1785A1-E9ED-427E-87E1-84310152272A}" srcOrd="0" destOrd="0" parTransId="{63E40318-40C8-4986-B47C-79E3EC875801}" sibTransId="{900515FE-3C9E-4151-A89C-374E34E3CE28}"/>
    <dgm:cxn modelId="{B600A9A7-8743-4AFB-A02C-3F8DA85BE1E3}" type="presOf" srcId="{D26FCFD5-A61E-47BC-8213-89F5327A81F8}" destId="{1492B03F-8DE9-41BD-BFF6-C0DFAB2576B3}" srcOrd="0" destOrd="1" presId="urn:microsoft.com/office/officeart/2005/8/layout/hProcess9"/>
    <dgm:cxn modelId="{EDE80007-0E3E-4439-9857-CB25F762A71F}" type="presParOf" srcId="{62F01B6F-F8A7-494E-970B-808DFD1E315E}" destId="{8090C395-74E6-4E8C-B927-3E488611844F}" srcOrd="0" destOrd="0" presId="urn:microsoft.com/office/officeart/2005/8/layout/hProcess9"/>
    <dgm:cxn modelId="{3DEF48A8-E8D9-4A40-9E4A-FCD1C15887D0}" type="presParOf" srcId="{62F01B6F-F8A7-494E-970B-808DFD1E315E}" destId="{3AA91B4A-EB49-4880-B973-CA2D828EA910}" srcOrd="1" destOrd="0" presId="urn:microsoft.com/office/officeart/2005/8/layout/hProcess9"/>
    <dgm:cxn modelId="{327D22BB-A8F1-4B0B-9B2E-4BD0EA4C42EA}" type="presParOf" srcId="{3AA91B4A-EB49-4880-B973-CA2D828EA910}" destId="{CF36096E-80CE-46D8-81E2-FD235FC1E8A6}" srcOrd="0" destOrd="0" presId="urn:microsoft.com/office/officeart/2005/8/layout/hProcess9"/>
    <dgm:cxn modelId="{3CE364BE-0BFC-422B-8EBC-CBA591EF6B4E}" type="presParOf" srcId="{3AA91B4A-EB49-4880-B973-CA2D828EA910}" destId="{39702942-9B5A-47BA-BF6C-8B42568E4322}" srcOrd="1" destOrd="0" presId="urn:microsoft.com/office/officeart/2005/8/layout/hProcess9"/>
    <dgm:cxn modelId="{101B6932-1E6E-49CD-9128-6BF696186352}" type="presParOf" srcId="{3AA91B4A-EB49-4880-B973-CA2D828EA910}" destId="{A112B534-AD56-47A1-9412-0E2A6D60C48F}" srcOrd="2" destOrd="0" presId="urn:microsoft.com/office/officeart/2005/8/layout/hProcess9"/>
    <dgm:cxn modelId="{6AB537E7-C00A-4EF6-8C46-949A2A3723AA}" type="presParOf" srcId="{3AA91B4A-EB49-4880-B973-CA2D828EA910}" destId="{AE2108B0-4685-4A0D-A584-B6761B6BD0E5}" srcOrd="3" destOrd="0" presId="urn:microsoft.com/office/officeart/2005/8/layout/hProcess9"/>
    <dgm:cxn modelId="{214BA48B-2F5B-46BB-B92A-74EE440CE1CE}" type="presParOf" srcId="{3AA91B4A-EB49-4880-B973-CA2D828EA910}" destId="{1492B03F-8DE9-41BD-BFF6-C0DFAB2576B3}" srcOrd="4" destOrd="0" presId="urn:microsoft.com/office/officeart/2005/8/layout/hProcess9"/>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620184A-F164-483B-92B4-00F2187C68F3}" type="doc">
      <dgm:prSet loTypeId="urn:microsoft.com/office/officeart/2005/8/layout/pyramid4" loCatId="relationship" qsTypeId="urn:microsoft.com/office/officeart/2005/8/quickstyle/3d7" qsCatId="3D" csTypeId="urn:microsoft.com/office/officeart/2005/8/colors/accent1_4" csCatId="accent1"/>
      <dgm:spPr/>
      <dgm:t>
        <a:bodyPr/>
        <a:lstStyle/>
        <a:p>
          <a:endParaRPr lang="en-US"/>
        </a:p>
      </dgm:t>
    </dgm:pt>
    <dgm:pt modelId="{3C0E269B-14FD-4CC3-AC92-58AE3A34EF22}">
      <dgm:prSet/>
      <dgm:spPr/>
      <dgm:t>
        <a:bodyPr/>
        <a:lstStyle/>
        <a:p>
          <a:pPr rtl="0"/>
          <a:r>
            <a:rPr lang="en-US" dirty="0" smtClean="0"/>
            <a:t>Short Term Offender Program in Plainfield</a:t>
          </a:r>
          <a:endParaRPr lang="en-US" dirty="0"/>
        </a:p>
      </dgm:t>
    </dgm:pt>
    <dgm:pt modelId="{E27FCB4E-4634-4BF2-855B-B1980E30448B}" type="parTrans" cxnId="{C812EFCF-DC0B-4CC3-912A-00A8D750B945}">
      <dgm:prSet/>
      <dgm:spPr/>
      <dgm:t>
        <a:bodyPr/>
        <a:lstStyle/>
        <a:p>
          <a:endParaRPr lang="en-US"/>
        </a:p>
      </dgm:t>
    </dgm:pt>
    <dgm:pt modelId="{614BD907-6F23-4577-ABA3-97E815625400}" type="sibTrans" cxnId="{C812EFCF-DC0B-4CC3-912A-00A8D750B945}">
      <dgm:prSet/>
      <dgm:spPr/>
      <dgm:t>
        <a:bodyPr/>
        <a:lstStyle/>
        <a:p>
          <a:endParaRPr lang="en-US"/>
        </a:p>
      </dgm:t>
    </dgm:pt>
    <dgm:pt modelId="{DAD33235-E87F-409E-A9A3-22543651C7CE}">
      <dgm:prSet/>
      <dgm:spPr/>
      <dgm:t>
        <a:bodyPr/>
        <a:lstStyle/>
        <a:p>
          <a:pPr rtl="0"/>
          <a:r>
            <a:rPr lang="en-US" dirty="0" smtClean="0"/>
            <a:t>All offenders have on year or less to serve on their incarceration</a:t>
          </a:r>
          <a:endParaRPr lang="en-US" dirty="0"/>
        </a:p>
      </dgm:t>
    </dgm:pt>
    <dgm:pt modelId="{1C70FFBC-A1CB-4009-A297-957255A140AF}" type="parTrans" cxnId="{A0E93226-9ADA-4D08-BA9E-F51DEA27E689}">
      <dgm:prSet/>
      <dgm:spPr/>
      <dgm:t>
        <a:bodyPr/>
        <a:lstStyle/>
        <a:p>
          <a:endParaRPr lang="en-US"/>
        </a:p>
      </dgm:t>
    </dgm:pt>
    <dgm:pt modelId="{E1BE4A82-080A-49D2-A41F-B8DEA7A41B8C}" type="sibTrans" cxnId="{A0E93226-9ADA-4D08-BA9E-F51DEA27E689}">
      <dgm:prSet/>
      <dgm:spPr/>
      <dgm:t>
        <a:bodyPr/>
        <a:lstStyle/>
        <a:p>
          <a:endParaRPr lang="en-US"/>
        </a:p>
      </dgm:t>
    </dgm:pt>
    <dgm:pt modelId="{D14C0210-04FB-4371-9AEE-72C7B41C95BB}">
      <dgm:prSet/>
      <dgm:spPr/>
      <dgm:t>
        <a:bodyPr/>
        <a:lstStyle/>
        <a:p>
          <a:pPr rtl="0"/>
          <a:r>
            <a:rPr lang="en-US" dirty="0" smtClean="0"/>
            <a:t>25 hour cognitive program for extremely short offenders-1 month time cut</a:t>
          </a:r>
          <a:endParaRPr lang="en-US" dirty="0"/>
        </a:p>
      </dgm:t>
    </dgm:pt>
    <dgm:pt modelId="{B949939A-7266-4C88-AAF2-34140F48A805}" type="parTrans" cxnId="{F0ECE835-424E-44ED-B34C-AEB360B89966}">
      <dgm:prSet/>
      <dgm:spPr/>
      <dgm:t>
        <a:bodyPr/>
        <a:lstStyle/>
        <a:p>
          <a:endParaRPr lang="en-US"/>
        </a:p>
      </dgm:t>
    </dgm:pt>
    <dgm:pt modelId="{F047B4FC-A101-49AB-A132-04017EE822DB}" type="sibTrans" cxnId="{F0ECE835-424E-44ED-B34C-AEB360B89966}">
      <dgm:prSet/>
      <dgm:spPr/>
      <dgm:t>
        <a:bodyPr/>
        <a:lstStyle/>
        <a:p>
          <a:endParaRPr lang="en-US"/>
        </a:p>
      </dgm:t>
    </dgm:pt>
    <dgm:pt modelId="{D1D99D67-FD84-4FA3-9230-D57E9B93E0D6}">
      <dgm:prSet/>
      <dgm:spPr/>
      <dgm:t>
        <a:bodyPr/>
        <a:lstStyle/>
        <a:p>
          <a:pPr rtl="0"/>
          <a:r>
            <a:rPr lang="en-US" dirty="0" smtClean="0"/>
            <a:t>120 hour program for remainder with a 90 day time cut</a:t>
          </a:r>
          <a:endParaRPr lang="en-US" dirty="0"/>
        </a:p>
      </dgm:t>
    </dgm:pt>
    <dgm:pt modelId="{F5646EEA-7A25-4FF7-86CB-EC956E1490C2}" type="parTrans" cxnId="{FECB4C4F-48EB-425B-A3A7-9C239F267CF5}">
      <dgm:prSet/>
      <dgm:spPr/>
      <dgm:t>
        <a:bodyPr/>
        <a:lstStyle/>
        <a:p>
          <a:endParaRPr lang="en-US"/>
        </a:p>
      </dgm:t>
    </dgm:pt>
    <dgm:pt modelId="{8961976A-7104-4BAB-B798-718169BB5350}" type="sibTrans" cxnId="{FECB4C4F-48EB-425B-A3A7-9C239F267CF5}">
      <dgm:prSet/>
      <dgm:spPr/>
      <dgm:t>
        <a:bodyPr/>
        <a:lstStyle/>
        <a:p>
          <a:endParaRPr lang="en-US"/>
        </a:p>
      </dgm:t>
    </dgm:pt>
    <dgm:pt modelId="{6D692027-3A9B-439F-92F6-974BB1F2C78A}" type="pres">
      <dgm:prSet presAssocID="{E620184A-F164-483B-92B4-00F2187C68F3}" presName="compositeShape" presStyleCnt="0">
        <dgm:presLayoutVars>
          <dgm:chMax val="9"/>
          <dgm:dir/>
          <dgm:resizeHandles val="exact"/>
        </dgm:presLayoutVars>
      </dgm:prSet>
      <dgm:spPr/>
      <dgm:t>
        <a:bodyPr/>
        <a:lstStyle/>
        <a:p>
          <a:endParaRPr lang="en-US"/>
        </a:p>
      </dgm:t>
    </dgm:pt>
    <dgm:pt modelId="{1F634714-8002-4BFD-B87A-6B25645A040F}" type="pres">
      <dgm:prSet presAssocID="{E620184A-F164-483B-92B4-00F2187C68F3}" presName="triangle1" presStyleLbl="node1" presStyleIdx="0" presStyleCnt="4">
        <dgm:presLayoutVars>
          <dgm:bulletEnabled val="1"/>
        </dgm:presLayoutVars>
      </dgm:prSet>
      <dgm:spPr/>
      <dgm:t>
        <a:bodyPr/>
        <a:lstStyle/>
        <a:p>
          <a:endParaRPr lang="en-US"/>
        </a:p>
      </dgm:t>
    </dgm:pt>
    <dgm:pt modelId="{457C1CF5-F6B0-4170-A631-05E540432BA4}" type="pres">
      <dgm:prSet presAssocID="{E620184A-F164-483B-92B4-00F2187C68F3}" presName="triangle2" presStyleLbl="node1" presStyleIdx="1" presStyleCnt="4">
        <dgm:presLayoutVars>
          <dgm:bulletEnabled val="1"/>
        </dgm:presLayoutVars>
      </dgm:prSet>
      <dgm:spPr/>
      <dgm:t>
        <a:bodyPr/>
        <a:lstStyle/>
        <a:p>
          <a:endParaRPr lang="en-US"/>
        </a:p>
      </dgm:t>
    </dgm:pt>
    <dgm:pt modelId="{AF53785E-CF9F-4886-90BA-14021E352A17}" type="pres">
      <dgm:prSet presAssocID="{E620184A-F164-483B-92B4-00F2187C68F3}" presName="triangle3" presStyleLbl="node1" presStyleIdx="2" presStyleCnt="4">
        <dgm:presLayoutVars>
          <dgm:bulletEnabled val="1"/>
        </dgm:presLayoutVars>
      </dgm:prSet>
      <dgm:spPr/>
      <dgm:t>
        <a:bodyPr/>
        <a:lstStyle/>
        <a:p>
          <a:endParaRPr lang="en-US"/>
        </a:p>
      </dgm:t>
    </dgm:pt>
    <dgm:pt modelId="{B62044DD-8B7F-4F16-BC98-7E592BBEE5AC}" type="pres">
      <dgm:prSet presAssocID="{E620184A-F164-483B-92B4-00F2187C68F3}" presName="triangle4" presStyleLbl="node1" presStyleIdx="3" presStyleCnt="4">
        <dgm:presLayoutVars>
          <dgm:bulletEnabled val="1"/>
        </dgm:presLayoutVars>
      </dgm:prSet>
      <dgm:spPr/>
      <dgm:t>
        <a:bodyPr/>
        <a:lstStyle/>
        <a:p>
          <a:endParaRPr lang="en-US"/>
        </a:p>
      </dgm:t>
    </dgm:pt>
  </dgm:ptLst>
  <dgm:cxnLst>
    <dgm:cxn modelId="{10DAA0D0-BFFD-4EF7-BCAB-D28BC61E5B3F}" type="presOf" srcId="{E620184A-F164-483B-92B4-00F2187C68F3}" destId="{6D692027-3A9B-439F-92F6-974BB1F2C78A}" srcOrd="0" destOrd="0" presId="urn:microsoft.com/office/officeart/2005/8/layout/pyramid4"/>
    <dgm:cxn modelId="{C812EFCF-DC0B-4CC3-912A-00A8D750B945}" srcId="{E620184A-F164-483B-92B4-00F2187C68F3}" destId="{3C0E269B-14FD-4CC3-AC92-58AE3A34EF22}" srcOrd="0" destOrd="0" parTransId="{E27FCB4E-4634-4BF2-855B-B1980E30448B}" sibTransId="{614BD907-6F23-4577-ABA3-97E815625400}"/>
    <dgm:cxn modelId="{7852BDDB-6465-4BB1-999E-1363294B4787}" type="presOf" srcId="{D1D99D67-FD84-4FA3-9230-D57E9B93E0D6}" destId="{B62044DD-8B7F-4F16-BC98-7E592BBEE5AC}" srcOrd="0" destOrd="0" presId="urn:microsoft.com/office/officeart/2005/8/layout/pyramid4"/>
    <dgm:cxn modelId="{A0E93226-9ADA-4D08-BA9E-F51DEA27E689}" srcId="{E620184A-F164-483B-92B4-00F2187C68F3}" destId="{DAD33235-E87F-409E-A9A3-22543651C7CE}" srcOrd="1" destOrd="0" parTransId="{1C70FFBC-A1CB-4009-A297-957255A140AF}" sibTransId="{E1BE4A82-080A-49D2-A41F-B8DEA7A41B8C}"/>
    <dgm:cxn modelId="{0A6DE5B8-90F6-4AE3-AA92-CA1D3AC7D4B9}" type="presOf" srcId="{D14C0210-04FB-4371-9AEE-72C7B41C95BB}" destId="{AF53785E-CF9F-4886-90BA-14021E352A17}" srcOrd="0" destOrd="0" presId="urn:microsoft.com/office/officeart/2005/8/layout/pyramid4"/>
    <dgm:cxn modelId="{5B2AA063-59F2-4B85-9C27-F80B348DADFA}" type="presOf" srcId="{DAD33235-E87F-409E-A9A3-22543651C7CE}" destId="{457C1CF5-F6B0-4170-A631-05E540432BA4}" srcOrd="0" destOrd="0" presId="urn:microsoft.com/office/officeart/2005/8/layout/pyramid4"/>
    <dgm:cxn modelId="{F0ECE835-424E-44ED-B34C-AEB360B89966}" srcId="{E620184A-F164-483B-92B4-00F2187C68F3}" destId="{D14C0210-04FB-4371-9AEE-72C7B41C95BB}" srcOrd="2" destOrd="0" parTransId="{B949939A-7266-4C88-AAF2-34140F48A805}" sibTransId="{F047B4FC-A101-49AB-A132-04017EE822DB}"/>
    <dgm:cxn modelId="{2C6713A9-1BAE-4EF8-9038-0AFFAE3B4C09}" type="presOf" srcId="{3C0E269B-14FD-4CC3-AC92-58AE3A34EF22}" destId="{1F634714-8002-4BFD-B87A-6B25645A040F}" srcOrd="0" destOrd="0" presId="urn:microsoft.com/office/officeart/2005/8/layout/pyramid4"/>
    <dgm:cxn modelId="{FECB4C4F-48EB-425B-A3A7-9C239F267CF5}" srcId="{E620184A-F164-483B-92B4-00F2187C68F3}" destId="{D1D99D67-FD84-4FA3-9230-D57E9B93E0D6}" srcOrd="3" destOrd="0" parTransId="{F5646EEA-7A25-4FF7-86CB-EC956E1490C2}" sibTransId="{8961976A-7104-4BAB-B798-718169BB5350}"/>
    <dgm:cxn modelId="{C79EC447-185F-41D1-A990-D044045EF395}" type="presParOf" srcId="{6D692027-3A9B-439F-92F6-974BB1F2C78A}" destId="{1F634714-8002-4BFD-B87A-6B25645A040F}" srcOrd="0" destOrd="0" presId="urn:microsoft.com/office/officeart/2005/8/layout/pyramid4"/>
    <dgm:cxn modelId="{C28DF650-FE1F-4C89-A6DC-059E0C678792}" type="presParOf" srcId="{6D692027-3A9B-439F-92F6-974BB1F2C78A}" destId="{457C1CF5-F6B0-4170-A631-05E540432BA4}" srcOrd="1" destOrd="0" presId="urn:microsoft.com/office/officeart/2005/8/layout/pyramid4"/>
    <dgm:cxn modelId="{2A2444B4-9C27-4A41-B61B-6A1C6C0781CA}" type="presParOf" srcId="{6D692027-3A9B-439F-92F6-974BB1F2C78A}" destId="{AF53785E-CF9F-4886-90BA-14021E352A17}" srcOrd="2" destOrd="0" presId="urn:microsoft.com/office/officeart/2005/8/layout/pyramid4"/>
    <dgm:cxn modelId="{967317FC-3995-46C8-A6DA-15264CF4E881}" type="presParOf" srcId="{6D692027-3A9B-439F-92F6-974BB1F2C78A}" destId="{B62044DD-8B7F-4F16-BC98-7E592BBEE5AC}" srcOrd="3" destOrd="0" presId="urn:microsoft.com/office/officeart/2005/8/layout/pyramid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96E7575-FC20-4C0E-BA2B-32453B2BDAB2}" type="doc">
      <dgm:prSet loTypeId="urn:microsoft.com/office/officeart/2005/8/layout/pyramid2" loCatId="pyramid" qsTypeId="urn:microsoft.com/office/officeart/2005/8/quickstyle/3d7" qsCatId="3D" csTypeId="urn:microsoft.com/office/officeart/2005/8/colors/accent1_4" csCatId="accent1"/>
      <dgm:spPr/>
      <dgm:t>
        <a:bodyPr/>
        <a:lstStyle/>
        <a:p>
          <a:endParaRPr lang="en-US"/>
        </a:p>
      </dgm:t>
    </dgm:pt>
    <dgm:pt modelId="{0D9C1049-F0F1-450B-AD86-464059ACB07B}">
      <dgm:prSet/>
      <dgm:spPr/>
      <dgm:t>
        <a:bodyPr/>
        <a:lstStyle/>
        <a:p>
          <a:pPr rtl="0"/>
          <a:r>
            <a:rPr lang="en-US" dirty="0" smtClean="0"/>
            <a:t>Ensure the offender qualifies</a:t>
          </a:r>
          <a:endParaRPr lang="en-US" dirty="0"/>
        </a:p>
      </dgm:t>
    </dgm:pt>
    <dgm:pt modelId="{CF80B6F3-9FE3-41FF-9DFF-0F29341A67E1}" type="parTrans" cxnId="{A891322A-86E6-43AC-98FD-543D4B62D147}">
      <dgm:prSet/>
      <dgm:spPr/>
      <dgm:t>
        <a:bodyPr/>
        <a:lstStyle/>
        <a:p>
          <a:endParaRPr lang="en-US"/>
        </a:p>
      </dgm:t>
    </dgm:pt>
    <dgm:pt modelId="{52ACEDC6-E3CA-4B72-A191-D5AB28F58A20}" type="sibTrans" cxnId="{A891322A-86E6-43AC-98FD-543D4B62D147}">
      <dgm:prSet/>
      <dgm:spPr/>
      <dgm:t>
        <a:bodyPr/>
        <a:lstStyle/>
        <a:p>
          <a:endParaRPr lang="en-US"/>
        </a:p>
      </dgm:t>
    </dgm:pt>
    <dgm:pt modelId="{4DD11CAD-2297-4B43-8DCC-1BD8D8AEA3A3}">
      <dgm:prSet/>
      <dgm:spPr/>
      <dgm:t>
        <a:bodyPr/>
        <a:lstStyle/>
        <a:p>
          <a:pPr rtl="0"/>
          <a:r>
            <a:rPr lang="en-US" dirty="0" smtClean="0"/>
            <a:t>Ensure county is paid</a:t>
          </a:r>
          <a:endParaRPr lang="en-US" dirty="0"/>
        </a:p>
      </dgm:t>
    </dgm:pt>
    <dgm:pt modelId="{BE2D9EEF-6017-497D-8384-9C4C71DE196D}" type="parTrans" cxnId="{37B0EF9B-C133-43EB-82EF-E9BBF67FFD22}">
      <dgm:prSet/>
      <dgm:spPr/>
      <dgm:t>
        <a:bodyPr/>
        <a:lstStyle/>
        <a:p>
          <a:endParaRPr lang="en-US"/>
        </a:p>
      </dgm:t>
    </dgm:pt>
    <dgm:pt modelId="{87E8A71A-ABB5-4958-AE0B-610AF9CDD65E}" type="sibTrans" cxnId="{37B0EF9B-C133-43EB-82EF-E9BBF67FFD22}">
      <dgm:prSet/>
      <dgm:spPr/>
      <dgm:t>
        <a:bodyPr/>
        <a:lstStyle/>
        <a:p>
          <a:endParaRPr lang="en-US"/>
        </a:p>
      </dgm:t>
    </dgm:pt>
    <dgm:pt modelId="{EBA8F1DC-1937-40EA-82A2-DB8511F3D7D1}">
      <dgm:prSet/>
      <dgm:spPr/>
      <dgm:t>
        <a:bodyPr/>
        <a:lstStyle/>
        <a:p>
          <a:pPr rtl="0"/>
          <a:r>
            <a:rPr lang="en-US" dirty="0" smtClean="0"/>
            <a:t>$35.00 a day first 30 days</a:t>
          </a:r>
          <a:endParaRPr lang="en-US" dirty="0"/>
        </a:p>
      </dgm:t>
    </dgm:pt>
    <dgm:pt modelId="{AA5EA699-27E5-4F44-A132-44D3ACA8746A}" type="parTrans" cxnId="{748D45FF-C293-476F-A52B-605FAD8A7C0A}">
      <dgm:prSet/>
      <dgm:spPr/>
      <dgm:t>
        <a:bodyPr/>
        <a:lstStyle/>
        <a:p>
          <a:endParaRPr lang="en-US"/>
        </a:p>
      </dgm:t>
    </dgm:pt>
    <dgm:pt modelId="{92CE45C9-323A-49F3-ADAE-A8D6B2BB506B}" type="sibTrans" cxnId="{748D45FF-C293-476F-A52B-605FAD8A7C0A}">
      <dgm:prSet/>
      <dgm:spPr/>
      <dgm:t>
        <a:bodyPr/>
        <a:lstStyle/>
        <a:p>
          <a:endParaRPr lang="en-US"/>
        </a:p>
      </dgm:t>
    </dgm:pt>
    <dgm:pt modelId="{F8B81C3A-3B61-4EA7-8E42-76B4E0D58319}">
      <dgm:prSet/>
      <dgm:spPr/>
      <dgm:t>
        <a:bodyPr/>
        <a:lstStyle/>
        <a:p>
          <a:pPr rtl="0"/>
          <a:r>
            <a:rPr lang="en-US" dirty="0" smtClean="0"/>
            <a:t>$15.00 each day after</a:t>
          </a:r>
          <a:endParaRPr lang="en-US" dirty="0"/>
        </a:p>
      </dgm:t>
    </dgm:pt>
    <dgm:pt modelId="{3B73D377-BD8E-418D-8E8C-203452E3CB36}" type="parTrans" cxnId="{3BC36AEA-7BDE-489C-96CE-5D6C19181CF7}">
      <dgm:prSet/>
      <dgm:spPr/>
      <dgm:t>
        <a:bodyPr/>
        <a:lstStyle/>
        <a:p>
          <a:endParaRPr lang="en-US"/>
        </a:p>
      </dgm:t>
    </dgm:pt>
    <dgm:pt modelId="{19B104BD-947B-4A75-8567-48865EB926C5}" type="sibTrans" cxnId="{3BC36AEA-7BDE-489C-96CE-5D6C19181CF7}">
      <dgm:prSet/>
      <dgm:spPr/>
      <dgm:t>
        <a:bodyPr/>
        <a:lstStyle/>
        <a:p>
          <a:endParaRPr lang="en-US"/>
        </a:p>
      </dgm:t>
    </dgm:pt>
    <dgm:pt modelId="{8E227032-6C4A-4423-81E2-E9A92C0DA81E}">
      <dgm:prSet/>
      <dgm:spPr/>
      <dgm:t>
        <a:bodyPr/>
        <a:lstStyle/>
        <a:p>
          <a:pPr rtl="0"/>
          <a:r>
            <a:rPr lang="en-US" dirty="0" smtClean="0"/>
            <a:t>Victim notification </a:t>
          </a:r>
          <a:endParaRPr lang="en-US" dirty="0"/>
        </a:p>
      </dgm:t>
    </dgm:pt>
    <dgm:pt modelId="{DDF21E3E-323C-43F4-838B-6DE29451F32E}" type="parTrans" cxnId="{2DD24B9F-3B09-4D69-960E-401BD84482A4}">
      <dgm:prSet/>
      <dgm:spPr/>
      <dgm:t>
        <a:bodyPr/>
        <a:lstStyle/>
        <a:p>
          <a:endParaRPr lang="en-US"/>
        </a:p>
      </dgm:t>
    </dgm:pt>
    <dgm:pt modelId="{3F2E839C-C932-4952-91F9-B0CD095C79D5}" type="sibTrans" cxnId="{2DD24B9F-3B09-4D69-960E-401BD84482A4}">
      <dgm:prSet/>
      <dgm:spPr/>
      <dgm:t>
        <a:bodyPr/>
        <a:lstStyle/>
        <a:p>
          <a:endParaRPr lang="en-US"/>
        </a:p>
      </dgm:t>
    </dgm:pt>
    <dgm:pt modelId="{52C12077-C1D9-4C16-849A-1C6601434FFB}" type="pres">
      <dgm:prSet presAssocID="{296E7575-FC20-4C0E-BA2B-32453B2BDAB2}" presName="compositeShape" presStyleCnt="0">
        <dgm:presLayoutVars>
          <dgm:dir/>
          <dgm:resizeHandles/>
        </dgm:presLayoutVars>
      </dgm:prSet>
      <dgm:spPr/>
      <dgm:t>
        <a:bodyPr/>
        <a:lstStyle/>
        <a:p>
          <a:endParaRPr lang="en-US"/>
        </a:p>
      </dgm:t>
    </dgm:pt>
    <dgm:pt modelId="{63F18244-93E4-4727-A433-70C43FA0590C}" type="pres">
      <dgm:prSet presAssocID="{296E7575-FC20-4C0E-BA2B-32453B2BDAB2}" presName="pyramid" presStyleLbl="node1" presStyleIdx="0" presStyleCnt="1"/>
      <dgm:spPr/>
      <dgm:t>
        <a:bodyPr/>
        <a:lstStyle/>
        <a:p>
          <a:endParaRPr lang="en-US"/>
        </a:p>
      </dgm:t>
    </dgm:pt>
    <dgm:pt modelId="{7097C47E-FF3E-460A-9167-3D164C205164}" type="pres">
      <dgm:prSet presAssocID="{296E7575-FC20-4C0E-BA2B-32453B2BDAB2}" presName="theList" presStyleCnt="0"/>
      <dgm:spPr/>
      <dgm:t>
        <a:bodyPr/>
        <a:lstStyle/>
        <a:p>
          <a:endParaRPr lang="en-US"/>
        </a:p>
      </dgm:t>
    </dgm:pt>
    <dgm:pt modelId="{2B5CC596-86C0-423D-B546-6F1E65C49B54}" type="pres">
      <dgm:prSet presAssocID="{0D9C1049-F0F1-450B-AD86-464059ACB07B}" presName="aNode" presStyleLbl="fgAcc1" presStyleIdx="0" presStyleCnt="5">
        <dgm:presLayoutVars>
          <dgm:bulletEnabled val="1"/>
        </dgm:presLayoutVars>
      </dgm:prSet>
      <dgm:spPr/>
      <dgm:t>
        <a:bodyPr/>
        <a:lstStyle/>
        <a:p>
          <a:endParaRPr lang="en-US"/>
        </a:p>
      </dgm:t>
    </dgm:pt>
    <dgm:pt modelId="{40D1DF82-D78A-43D7-9815-C504725E8B74}" type="pres">
      <dgm:prSet presAssocID="{0D9C1049-F0F1-450B-AD86-464059ACB07B}" presName="aSpace" presStyleCnt="0"/>
      <dgm:spPr/>
      <dgm:t>
        <a:bodyPr/>
        <a:lstStyle/>
        <a:p>
          <a:endParaRPr lang="en-US"/>
        </a:p>
      </dgm:t>
    </dgm:pt>
    <dgm:pt modelId="{290E61F3-5869-4BA7-95F6-0A3693066B74}" type="pres">
      <dgm:prSet presAssocID="{4DD11CAD-2297-4B43-8DCC-1BD8D8AEA3A3}" presName="aNode" presStyleLbl="fgAcc1" presStyleIdx="1" presStyleCnt="5">
        <dgm:presLayoutVars>
          <dgm:bulletEnabled val="1"/>
        </dgm:presLayoutVars>
      </dgm:prSet>
      <dgm:spPr/>
      <dgm:t>
        <a:bodyPr/>
        <a:lstStyle/>
        <a:p>
          <a:endParaRPr lang="en-US"/>
        </a:p>
      </dgm:t>
    </dgm:pt>
    <dgm:pt modelId="{D99A9824-5D2D-4E7A-A589-6DEFA417E91F}" type="pres">
      <dgm:prSet presAssocID="{4DD11CAD-2297-4B43-8DCC-1BD8D8AEA3A3}" presName="aSpace" presStyleCnt="0"/>
      <dgm:spPr/>
      <dgm:t>
        <a:bodyPr/>
        <a:lstStyle/>
        <a:p>
          <a:endParaRPr lang="en-US"/>
        </a:p>
      </dgm:t>
    </dgm:pt>
    <dgm:pt modelId="{22135C66-0DF3-4DE5-A01D-E5096C4D9F42}" type="pres">
      <dgm:prSet presAssocID="{EBA8F1DC-1937-40EA-82A2-DB8511F3D7D1}" presName="aNode" presStyleLbl="fgAcc1" presStyleIdx="2" presStyleCnt="5">
        <dgm:presLayoutVars>
          <dgm:bulletEnabled val="1"/>
        </dgm:presLayoutVars>
      </dgm:prSet>
      <dgm:spPr/>
      <dgm:t>
        <a:bodyPr/>
        <a:lstStyle/>
        <a:p>
          <a:endParaRPr lang="en-US"/>
        </a:p>
      </dgm:t>
    </dgm:pt>
    <dgm:pt modelId="{1D5D1D05-9EC9-4BE5-B2C8-FEE1F9C736BD}" type="pres">
      <dgm:prSet presAssocID="{EBA8F1DC-1937-40EA-82A2-DB8511F3D7D1}" presName="aSpace" presStyleCnt="0"/>
      <dgm:spPr/>
      <dgm:t>
        <a:bodyPr/>
        <a:lstStyle/>
        <a:p>
          <a:endParaRPr lang="en-US"/>
        </a:p>
      </dgm:t>
    </dgm:pt>
    <dgm:pt modelId="{3A3CBC82-0A98-4933-819C-DBE73FC7D261}" type="pres">
      <dgm:prSet presAssocID="{F8B81C3A-3B61-4EA7-8E42-76B4E0D58319}" presName="aNode" presStyleLbl="fgAcc1" presStyleIdx="3" presStyleCnt="5">
        <dgm:presLayoutVars>
          <dgm:bulletEnabled val="1"/>
        </dgm:presLayoutVars>
      </dgm:prSet>
      <dgm:spPr/>
      <dgm:t>
        <a:bodyPr/>
        <a:lstStyle/>
        <a:p>
          <a:endParaRPr lang="en-US"/>
        </a:p>
      </dgm:t>
    </dgm:pt>
    <dgm:pt modelId="{C0DB02E2-4B1F-480F-B9CF-7685EF00A19C}" type="pres">
      <dgm:prSet presAssocID="{F8B81C3A-3B61-4EA7-8E42-76B4E0D58319}" presName="aSpace" presStyleCnt="0"/>
      <dgm:spPr/>
      <dgm:t>
        <a:bodyPr/>
        <a:lstStyle/>
        <a:p>
          <a:endParaRPr lang="en-US"/>
        </a:p>
      </dgm:t>
    </dgm:pt>
    <dgm:pt modelId="{9E92BDD2-1E72-43F1-83DB-0E6E73F9652F}" type="pres">
      <dgm:prSet presAssocID="{8E227032-6C4A-4423-81E2-E9A92C0DA81E}" presName="aNode" presStyleLbl="fgAcc1" presStyleIdx="4" presStyleCnt="5">
        <dgm:presLayoutVars>
          <dgm:bulletEnabled val="1"/>
        </dgm:presLayoutVars>
      </dgm:prSet>
      <dgm:spPr/>
      <dgm:t>
        <a:bodyPr/>
        <a:lstStyle/>
        <a:p>
          <a:endParaRPr lang="en-US"/>
        </a:p>
      </dgm:t>
    </dgm:pt>
    <dgm:pt modelId="{945C3675-5CC9-4F17-9BBE-7BE4B0703D3D}" type="pres">
      <dgm:prSet presAssocID="{8E227032-6C4A-4423-81E2-E9A92C0DA81E}" presName="aSpace" presStyleCnt="0"/>
      <dgm:spPr/>
      <dgm:t>
        <a:bodyPr/>
        <a:lstStyle/>
        <a:p>
          <a:endParaRPr lang="en-US"/>
        </a:p>
      </dgm:t>
    </dgm:pt>
  </dgm:ptLst>
  <dgm:cxnLst>
    <dgm:cxn modelId="{0A4F0B8B-DEF7-41C1-939B-E29C1C6CC6D2}" type="presOf" srcId="{0D9C1049-F0F1-450B-AD86-464059ACB07B}" destId="{2B5CC596-86C0-423D-B546-6F1E65C49B54}" srcOrd="0" destOrd="0" presId="urn:microsoft.com/office/officeart/2005/8/layout/pyramid2"/>
    <dgm:cxn modelId="{9404C1F7-9B38-44B1-848B-72E30C95269D}" type="presOf" srcId="{4DD11CAD-2297-4B43-8DCC-1BD8D8AEA3A3}" destId="{290E61F3-5869-4BA7-95F6-0A3693066B74}" srcOrd="0" destOrd="0" presId="urn:microsoft.com/office/officeart/2005/8/layout/pyramid2"/>
    <dgm:cxn modelId="{A891322A-86E6-43AC-98FD-543D4B62D147}" srcId="{296E7575-FC20-4C0E-BA2B-32453B2BDAB2}" destId="{0D9C1049-F0F1-450B-AD86-464059ACB07B}" srcOrd="0" destOrd="0" parTransId="{CF80B6F3-9FE3-41FF-9DFF-0F29341A67E1}" sibTransId="{52ACEDC6-E3CA-4B72-A191-D5AB28F58A20}"/>
    <dgm:cxn modelId="{B3FE47C4-C1C1-490A-B20C-32F0F6FFB1B8}" type="presOf" srcId="{8E227032-6C4A-4423-81E2-E9A92C0DA81E}" destId="{9E92BDD2-1E72-43F1-83DB-0E6E73F9652F}" srcOrd="0" destOrd="0" presId="urn:microsoft.com/office/officeart/2005/8/layout/pyramid2"/>
    <dgm:cxn modelId="{37B0EF9B-C133-43EB-82EF-E9BBF67FFD22}" srcId="{296E7575-FC20-4C0E-BA2B-32453B2BDAB2}" destId="{4DD11CAD-2297-4B43-8DCC-1BD8D8AEA3A3}" srcOrd="1" destOrd="0" parTransId="{BE2D9EEF-6017-497D-8384-9C4C71DE196D}" sibTransId="{87E8A71A-ABB5-4958-AE0B-610AF9CDD65E}"/>
    <dgm:cxn modelId="{884C1859-F3E1-4E26-A00E-92CB4E4097A8}" type="presOf" srcId="{F8B81C3A-3B61-4EA7-8E42-76B4E0D58319}" destId="{3A3CBC82-0A98-4933-819C-DBE73FC7D261}" srcOrd="0" destOrd="0" presId="urn:microsoft.com/office/officeart/2005/8/layout/pyramid2"/>
    <dgm:cxn modelId="{748D45FF-C293-476F-A52B-605FAD8A7C0A}" srcId="{296E7575-FC20-4C0E-BA2B-32453B2BDAB2}" destId="{EBA8F1DC-1937-40EA-82A2-DB8511F3D7D1}" srcOrd="2" destOrd="0" parTransId="{AA5EA699-27E5-4F44-A132-44D3ACA8746A}" sibTransId="{92CE45C9-323A-49F3-ADAE-A8D6B2BB506B}"/>
    <dgm:cxn modelId="{51417AD1-04CA-45F0-A181-051EADCF11E2}" type="presOf" srcId="{EBA8F1DC-1937-40EA-82A2-DB8511F3D7D1}" destId="{22135C66-0DF3-4DE5-A01D-E5096C4D9F42}" srcOrd="0" destOrd="0" presId="urn:microsoft.com/office/officeart/2005/8/layout/pyramid2"/>
    <dgm:cxn modelId="{3BC36AEA-7BDE-489C-96CE-5D6C19181CF7}" srcId="{296E7575-FC20-4C0E-BA2B-32453B2BDAB2}" destId="{F8B81C3A-3B61-4EA7-8E42-76B4E0D58319}" srcOrd="3" destOrd="0" parTransId="{3B73D377-BD8E-418D-8E8C-203452E3CB36}" sibTransId="{19B104BD-947B-4A75-8567-48865EB926C5}"/>
    <dgm:cxn modelId="{2DD24B9F-3B09-4D69-960E-401BD84482A4}" srcId="{296E7575-FC20-4C0E-BA2B-32453B2BDAB2}" destId="{8E227032-6C4A-4423-81E2-E9A92C0DA81E}" srcOrd="4" destOrd="0" parTransId="{DDF21E3E-323C-43F4-838B-6DE29451F32E}" sibTransId="{3F2E839C-C932-4952-91F9-B0CD095C79D5}"/>
    <dgm:cxn modelId="{74624AB0-314C-4EBD-8037-82BE38D5EEDF}" type="presOf" srcId="{296E7575-FC20-4C0E-BA2B-32453B2BDAB2}" destId="{52C12077-C1D9-4C16-849A-1C6601434FFB}" srcOrd="0" destOrd="0" presId="urn:microsoft.com/office/officeart/2005/8/layout/pyramid2"/>
    <dgm:cxn modelId="{49B49795-EB81-4D24-9C8F-64B421095FB8}" type="presParOf" srcId="{52C12077-C1D9-4C16-849A-1C6601434FFB}" destId="{63F18244-93E4-4727-A433-70C43FA0590C}" srcOrd="0" destOrd="0" presId="urn:microsoft.com/office/officeart/2005/8/layout/pyramid2"/>
    <dgm:cxn modelId="{1C810D39-0182-4AEB-A2C6-E077BC7C172F}" type="presParOf" srcId="{52C12077-C1D9-4C16-849A-1C6601434FFB}" destId="{7097C47E-FF3E-460A-9167-3D164C205164}" srcOrd="1" destOrd="0" presId="urn:microsoft.com/office/officeart/2005/8/layout/pyramid2"/>
    <dgm:cxn modelId="{BA133D81-F1CF-4D2A-A8F4-1E3A2C92B20E}" type="presParOf" srcId="{7097C47E-FF3E-460A-9167-3D164C205164}" destId="{2B5CC596-86C0-423D-B546-6F1E65C49B54}" srcOrd="0" destOrd="0" presId="urn:microsoft.com/office/officeart/2005/8/layout/pyramid2"/>
    <dgm:cxn modelId="{E06FD955-F982-44F4-ADD4-91ADAB50D155}" type="presParOf" srcId="{7097C47E-FF3E-460A-9167-3D164C205164}" destId="{40D1DF82-D78A-43D7-9815-C504725E8B74}" srcOrd="1" destOrd="0" presId="urn:microsoft.com/office/officeart/2005/8/layout/pyramid2"/>
    <dgm:cxn modelId="{709FDB4C-0DF3-4800-9B6B-B96A3BD4DE02}" type="presParOf" srcId="{7097C47E-FF3E-460A-9167-3D164C205164}" destId="{290E61F3-5869-4BA7-95F6-0A3693066B74}" srcOrd="2" destOrd="0" presId="urn:microsoft.com/office/officeart/2005/8/layout/pyramid2"/>
    <dgm:cxn modelId="{E94739C4-D886-410E-AE40-8EAE1B27DB50}" type="presParOf" srcId="{7097C47E-FF3E-460A-9167-3D164C205164}" destId="{D99A9824-5D2D-4E7A-A589-6DEFA417E91F}" srcOrd="3" destOrd="0" presId="urn:microsoft.com/office/officeart/2005/8/layout/pyramid2"/>
    <dgm:cxn modelId="{7C1BC87A-57B3-42F9-96A8-3F3145474675}" type="presParOf" srcId="{7097C47E-FF3E-460A-9167-3D164C205164}" destId="{22135C66-0DF3-4DE5-A01D-E5096C4D9F42}" srcOrd="4" destOrd="0" presId="urn:microsoft.com/office/officeart/2005/8/layout/pyramid2"/>
    <dgm:cxn modelId="{774AE99F-704C-4D18-BE31-73C85E7DB79E}" type="presParOf" srcId="{7097C47E-FF3E-460A-9167-3D164C205164}" destId="{1D5D1D05-9EC9-4BE5-B2C8-FEE1F9C736BD}" srcOrd="5" destOrd="0" presId="urn:microsoft.com/office/officeart/2005/8/layout/pyramid2"/>
    <dgm:cxn modelId="{561539FF-7132-42DC-8794-691754CDFF32}" type="presParOf" srcId="{7097C47E-FF3E-460A-9167-3D164C205164}" destId="{3A3CBC82-0A98-4933-819C-DBE73FC7D261}" srcOrd="6" destOrd="0" presId="urn:microsoft.com/office/officeart/2005/8/layout/pyramid2"/>
    <dgm:cxn modelId="{BD5A1C61-6A64-48FB-A18A-4FBC9DEF4A67}" type="presParOf" srcId="{7097C47E-FF3E-460A-9167-3D164C205164}" destId="{C0DB02E2-4B1F-480F-B9CF-7685EF00A19C}" srcOrd="7" destOrd="0" presId="urn:microsoft.com/office/officeart/2005/8/layout/pyramid2"/>
    <dgm:cxn modelId="{AA86241B-F49E-4E3C-8F9E-99BBDAAF9728}" type="presParOf" srcId="{7097C47E-FF3E-460A-9167-3D164C205164}" destId="{9E92BDD2-1E72-43F1-83DB-0E6E73F9652F}" srcOrd="8" destOrd="0" presId="urn:microsoft.com/office/officeart/2005/8/layout/pyramid2"/>
    <dgm:cxn modelId="{D5B2EE43-CE52-4F34-B570-88502429DBE9}" type="presParOf" srcId="{7097C47E-FF3E-460A-9167-3D164C205164}" destId="{945C3675-5CC9-4F17-9BBE-7BE4B0703D3D}" srcOrd="9"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3E9788-C935-4BAE-851C-0A0BE20D664E}" type="doc">
      <dgm:prSet loTypeId="urn:microsoft.com/office/officeart/2005/8/layout/venn1" loCatId="relationship" qsTypeId="urn:microsoft.com/office/officeart/2005/8/quickstyle/3d2" qsCatId="3D" csTypeId="urn:microsoft.com/office/officeart/2005/8/colors/accent1_4" csCatId="accent1" phldr="1"/>
      <dgm:spPr/>
      <dgm:t>
        <a:bodyPr/>
        <a:lstStyle/>
        <a:p>
          <a:endParaRPr lang="en-US"/>
        </a:p>
      </dgm:t>
    </dgm:pt>
    <dgm:pt modelId="{DB0596AB-9961-41D9-ACA8-F625DA2DFFE3}">
      <dgm:prSet/>
      <dgm:spPr/>
      <dgm:t>
        <a:bodyPr/>
        <a:lstStyle/>
        <a:p>
          <a:pPr rtl="0"/>
          <a:r>
            <a:rPr lang="en-US" dirty="0" smtClean="0">
              <a:solidFill>
                <a:schemeClr val="bg1"/>
              </a:solidFill>
            </a:rPr>
            <a:t>Web-Based Case Management System</a:t>
          </a:r>
          <a:endParaRPr lang="en-US" dirty="0">
            <a:solidFill>
              <a:schemeClr val="bg1"/>
            </a:solidFill>
          </a:endParaRPr>
        </a:p>
      </dgm:t>
    </dgm:pt>
    <dgm:pt modelId="{1B2E67C1-69DF-41D7-88CE-BB5CE7341B5C}" type="parTrans" cxnId="{77B4CEA0-F225-4CE2-9737-8D136569F54B}">
      <dgm:prSet/>
      <dgm:spPr/>
      <dgm:t>
        <a:bodyPr/>
        <a:lstStyle/>
        <a:p>
          <a:endParaRPr lang="en-US"/>
        </a:p>
      </dgm:t>
    </dgm:pt>
    <dgm:pt modelId="{09BFBC19-0C6C-435B-AFA2-82C03C17D990}" type="sibTrans" cxnId="{77B4CEA0-F225-4CE2-9737-8D136569F54B}">
      <dgm:prSet/>
      <dgm:spPr/>
      <dgm:t>
        <a:bodyPr/>
        <a:lstStyle/>
        <a:p>
          <a:endParaRPr lang="en-US"/>
        </a:p>
      </dgm:t>
    </dgm:pt>
    <dgm:pt modelId="{94F0C783-9EFB-4E8A-8ECB-06E9970A2733}">
      <dgm:prSet/>
      <dgm:spPr/>
      <dgm:t>
        <a:bodyPr/>
        <a:lstStyle/>
        <a:p>
          <a:pPr rtl="0"/>
          <a:r>
            <a:rPr lang="en-US" dirty="0" smtClean="0"/>
            <a:t>Ability to share  “Read Only” OCMS access with criminal justice partners</a:t>
          </a:r>
          <a:endParaRPr lang="en-US" dirty="0"/>
        </a:p>
      </dgm:t>
    </dgm:pt>
    <dgm:pt modelId="{E1930F0A-B0B4-48BF-A20C-C654D64ABFC8}" type="parTrans" cxnId="{196469DC-37A1-4D77-823D-CFDF6E242C49}">
      <dgm:prSet/>
      <dgm:spPr/>
      <dgm:t>
        <a:bodyPr/>
        <a:lstStyle/>
        <a:p>
          <a:endParaRPr lang="en-US"/>
        </a:p>
      </dgm:t>
    </dgm:pt>
    <dgm:pt modelId="{89943800-76A2-4CC9-8738-D52D14256F28}" type="sibTrans" cxnId="{196469DC-37A1-4D77-823D-CFDF6E242C49}">
      <dgm:prSet/>
      <dgm:spPr/>
      <dgm:t>
        <a:bodyPr/>
        <a:lstStyle/>
        <a:p>
          <a:endParaRPr lang="en-US"/>
        </a:p>
      </dgm:t>
    </dgm:pt>
    <dgm:pt modelId="{B2B5C557-3435-4219-8B42-322177EC29EC}">
      <dgm:prSet/>
      <dgm:spPr/>
      <dgm:t>
        <a:bodyPr/>
        <a:lstStyle/>
        <a:p>
          <a:pPr rtl="0"/>
          <a:r>
            <a:rPr lang="en-US" dirty="0" smtClean="0"/>
            <a:t>Historical offender documentation is maintained in “OCMS”</a:t>
          </a:r>
          <a:endParaRPr lang="en-US" dirty="0"/>
        </a:p>
      </dgm:t>
    </dgm:pt>
    <dgm:pt modelId="{1F96F27F-7F84-46BD-8EC1-DD7EF0AA5FA5}" type="parTrans" cxnId="{DCEF1427-30E4-4BF1-A656-B300C2B481D2}">
      <dgm:prSet/>
      <dgm:spPr/>
      <dgm:t>
        <a:bodyPr/>
        <a:lstStyle/>
        <a:p>
          <a:endParaRPr lang="en-US"/>
        </a:p>
      </dgm:t>
    </dgm:pt>
    <dgm:pt modelId="{6DD3D5C4-8224-42BF-B387-2800536F1D3E}" type="sibTrans" cxnId="{DCEF1427-30E4-4BF1-A656-B300C2B481D2}">
      <dgm:prSet/>
      <dgm:spPr/>
      <dgm:t>
        <a:bodyPr/>
        <a:lstStyle/>
        <a:p>
          <a:endParaRPr lang="en-US"/>
        </a:p>
      </dgm:t>
    </dgm:pt>
    <dgm:pt modelId="{040824E6-4A3D-44C1-8EBC-8BB633589278}" type="pres">
      <dgm:prSet presAssocID="{A73E9788-C935-4BAE-851C-0A0BE20D664E}" presName="compositeShape" presStyleCnt="0">
        <dgm:presLayoutVars>
          <dgm:chMax val="7"/>
          <dgm:dir/>
          <dgm:resizeHandles val="exact"/>
        </dgm:presLayoutVars>
      </dgm:prSet>
      <dgm:spPr/>
      <dgm:t>
        <a:bodyPr/>
        <a:lstStyle/>
        <a:p>
          <a:endParaRPr lang="en-US"/>
        </a:p>
      </dgm:t>
    </dgm:pt>
    <dgm:pt modelId="{B7113D9B-4A3F-41E1-8EF6-85BCF01C8D77}" type="pres">
      <dgm:prSet presAssocID="{DB0596AB-9961-41D9-ACA8-F625DA2DFFE3}" presName="circ1" presStyleLbl="vennNode1" presStyleIdx="0" presStyleCnt="3"/>
      <dgm:spPr/>
      <dgm:t>
        <a:bodyPr/>
        <a:lstStyle/>
        <a:p>
          <a:endParaRPr lang="en-US"/>
        </a:p>
      </dgm:t>
    </dgm:pt>
    <dgm:pt modelId="{C62CD511-829F-4ED2-9265-2AC96E379784}" type="pres">
      <dgm:prSet presAssocID="{DB0596AB-9961-41D9-ACA8-F625DA2DFFE3}" presName="circ1Tx" presStyleLbl="revTx" presStyleIdx="0" presStyleCnt="0">
        <dgm:presLayoutVars>
          <dgm:chMax val="0"/>
          <dgm:chPref val="0"/>
          <dgm:bulletEnabled val="1"/>
        </dgm:presLayoutVars>
      </dgm:prSet>
      <dgm:spPr/>
      <dgm:t>
        <a:bodyPr/>
        <a:lstStyle/>
        <a:p>
          <a:endParaRPr lang="en-US"/>
        </a:p>
      </dgm:t>
    </dgm:pt>
    <dgm:pt modelId="{810BEEE9-532D-40C5-B4BB-3028102B69A1}" type="pres">
      <dgm:prSet presAssocID="{94F0C783-9EFB-4E8A-8ECB-06E9970A2733}" presName="circ2" presStyleLbl="vennNode1" presStyleIdx="1" presStyleCnt="3"/>
      <dgm:spPr/>
      <dgm:t>
        <a:bodyPr/>
        <a:lstStyle/>
        <a:p>
          <a:endParaRPr lang="en-US"/>
        </a:p>
      </dgm:t>
    </dgm:pt>
    <dgm:pt modelId="{C170BB8A-AFE5-4AEE-BAB8-184CF43A57D9}" type="pres">
      <dgm:prSet presAssocID="{94F0C783-9EFB-4E8A-8ECB-06E9970A2733}" presName="circ2Tx" presStyleLbl="revTx" presStyleIdx="0" presStyleCnt="0">
        <dgm:presLayoutVars>
          <dgm:chMax val="0"/>
          <dgm:chPref val="0"/>
          <dgm:bulletEnabled val="1"/>
        </dgm:presLayoutVars>
      </dgm:prSet>
      <dgm:spPr/>
      <dgm:t>
        <a:bodyPr/>
        <a:lstStyle/>
        <a:p>
          <a:endParaRPr lang="en-US"/>
        </a:p>
      </dgm:t>
    </dgm:pt>
    <dgm:pt modelId="{B92D28C5-76E5-4A01-BDBB-BAE045DB0C59}" type="pres">
      <dgm:prSet presAssocID="{B2B5C557-3435-4219-8B42-322177EC29EC}" presName="circ3" presStyleLbl="vennNode1" presStyleIdx="2" presStyleCnt="3"/>
      <dgm:spPr/>
      <dgm:t>
        <a:bodyPr/>
        <a:lstStyle/>
        <a:p>
          <a:endParaRPr lang="en-US"/>
        </a:p>
      </dgm:t>
    </dgm:pt>
    <dgm:pt modelId="{70E4003C-5A8D-4868-A282-48293B213FB0}" type="pres">
      <dgm:prSet presAssocID="{B2B5C557-3435-4219-8B42-322177EC29EC}" presName="circ3Tx" presStyleLbl="revTx" presStyleIdx="0" presStyleCnt="0">
        <dgm:presLayoutVars>
          <dgm:chMax val="0"/>
          <dgm:chPref val="0"/>
          <dgm:bulletEnabled val="1"/>
        </dgm:presLayoutVars>
      </dgm:prSet>
      <dgm:spPr/>
      <dgm:t>
        <a:bodyPr/>
        <a:lstStyle/>
        <a:p>
          <a:endParaRPr lang="en-US"/>
        </a:p>
      </dgm:t>
    </dgm:pt>
  </dgm:ptLst>
  <dgm:cxnLst>
    <dgm:cxn modelId="{0A7D9880-013D-4FD3-A4FF-ABEDD1337130}" type="presOf" srcId="{A73E9788-C935-4BAE-851C-0A0BE20D664E}" destId="{040824E6-4A3D-44C1-8EBC-8BB633589278}" srcOrd="0" destOrd="0" presId="urn:microsoft.com/office/officeart/2005/8/layout/venn1"/>
    <dgm:cxn modelId="{DCEF1427-30E4-4BF1-A656-B300C2B481D2}" srcId="{A73E9788-C935-4BAE-851C-0A0BE20D664E}" destId="{B2B5C557-3435-4219-8B42-322177EC29EC}" srcOrd="2" destOrd="0" parTransId="{1F96F27F-7F84-46BD-8EC1-DD7EF0AA5FA5}" sibTransId="{6DD3D5C4-8224-42BF-B387-2800536F1D3E}"/>
    <dgm:cxn modelId="{A901765C-0F77-48C2-ACA4-B832BFBD0472}" type="presOf" srcId="{94F0C783-9EFB-4E8A-8ECB-06E9970A2733}" destId="{810BEEE9-532D-40C5-B4BB-3028102B69A1}" srcOrd="0" destOrd="0" presId="urn:microsoft.com/office/officeart/2005/8/layout/venn1"/>
    <dgm:cxn modelId="{12FE133D-59AB-4C65-B09C-8FF44524E8AC}" type="presOf" srcId="{B2B5C557-3435-4219-8B42-322177EC29EC}" destId="{B92D28C5-76E5-4A01-BDBB-BAE045DB0C59}" srcOrd="0" destOrd="0" presId="urn:microsoft.com/office/officeart/2005/8/layout/venn1"/>
    <dgm:cxn modelId="{196469DC-37A1-4D77-823D-CFDF6E242C49}" srcId="{A73E9788-C935-4BAE-851C-0A0BE20D664E}" destId="{94F0C783-9EFB-4E8A-8ECB-06E9970A2733}" srcOrd="1" destOrd="0" parTransId="{E1930F0A-B0B4-48BF-A20C-C654D64ABFC8}" sibTransId="{89943800-76A2-4CC9-8738-D52D14256F28}"/>
    <dgm:cxn modelId="{EFB0F4AD-8498-4D2B-8CEC-225AEB1FEC3F}" type="presOf" srcId="{94F0C783-9EFB-4E8A-8ECB-06E9970A2733}" destId="{C170BB8A-AFE5-4AEE-BAB8-184CF43A57D9}" srcOrd="1" destOrd="0" presId="urn:microsoft.com/office/officeart/2005/8/layout/venn1"/>
    <dgm:cxn modelId="{AE1D88C3-D023-4A62-98CE-D0A4760F8BAC}" type="presOf" srcId="{DB0596AB-9961-41D9-ACA8-F625DA2DFFE3}" destId="{B7113D9B-4A3F-41E1-8EF6-85BCF01C8D77}" srcOrd="0" destOrd="0" presId="urn:microsoft.com/office/officeart/2005/8/layout/venn1"/>
    <dgm:cxn modelId="{4B552F0A-D96A-40A4-8F23-255207322BF3}" type="presOf" srcId="{B2B5C557-3435-4219-8B42-322177EC29EC}" destId="{70E4003C-5A8D-4868-A282-48293B213FB0}" srcOrd="1" destOrd="0" presId="urn:microsoft.com/office/officeart/2005/8/layout/venn1"/>
    <dgm:cxn modelId="{77B4CEA0-F225-4CE2-9737-8D136569F54B}" srcId="{A73E9788-C935-4BAE-851C-0A0BE20D664E}" destId="{DB0596AB-9961-41D9-ACA8-F625DA2DFFE3}" srcOrd="0" destOrd="0" parTransId="{1B2E67C1-69DF-41D7-88CE-BB5CE7341B5C}" sibTransId="{09BFBC19-0C6C-435B-AFA2-82C03C17D990}"/>
    <dgm:cxn modelId="{62515770-883F-4611-882B-2AF8CCB74674}" type="presOf" srcId="{DB0596AB-9961-41D9-ACA8-F625DA2DFFE3}" destId="{C62CD511-829F-4ED2-9265-2AC96E379784}" srcOrd="1" destOrd="0" presId="urn:microsoft.com/office/officeart/2005/8/layout/venn1"/>
    <dgm:cxn modelId="{9C417BBB-3D25-46AE-A7F9-6BCC985272E2}" type="presParOf" srcId="{040824E6-4A3D-44C1-8EBC-8BB633589278}" destId="{B7113D9B-4A3F-41E1-8EF6-85BCF01C8D77}" srcOrd="0" destOrd="0" presId="urn:microsoft.com/office/officeart/2005/8/layout/venn1"/>
    <dgm:cxn modelId="{A6B7E7EA-944F-4F62-B4D1-93A648CE364F}" type="presParOf" srcId="{040824E6-4A3D-44C1-8EBC-8BB633589278}" destId="{C62CD511-829F-4ED2-9265-2AC96E379784}" srcOrd="1" destOrd="0" presId="urn:microsoft.com/office/officeart/2005/8/layout/venn1"/>
    <dgm:cxn modelId="{7DB7B859-0FC3-463D-9502-2B07D6B931D1}" type="presParOf" srcId="{040824E6-4A3D-44C1-8EBC-8BB633589278}" destId="{810BEEE9-532D-40C5-B4BB-3028102B69A1}" srcOrd="2" destOrd="0" presId="urn:microsoft.com/office/officeart/2005/8/layout/venn1"/>
    <dgm:cxn modelId="{3A5A70E1-2F70-4A96-98C2-BA83C600CDD4}" type="presParOf" srcId="{040824E6-4A3D-44C1-8EBC-8BB633589278}" destId="{C170BB8A-AFE5-4AEE-BAB8-184CF43A57D9}" srcOrd="3" destOrd="0" presId="urn:microsoft.com/office/officeart/2005/8/layout/venn1"/>
    <dgm:cxn modelId="{F8EBEDCB-DF38-418C-958B-AFE0C16C3441}" type="presParOf" srcId="{040824E6-4A3D-44C1-8EBC-8BB633589278}" destId="{B92D28C5-76E5-4A01-BDBB-BAE045DB0C59}" srcOrd="4" destOrd="0" presId="urn:microsoft.com/office/officeart/2005/8/layout/venn1"/>
    <dgm:cxn modelId="{94381A7F-FB6A-4DBC-8026-E7D13C721B42}" type="presParOf" srcId="{040824E6-4A3D-44C1-8EBC-8BB633589278}" destId="{70E4003C-5A8D-4868-A282-48293B213FB0}"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788C28-EB3B-4FCA-AB7C-1842873D7AA3}" type="doc">
      <dgm:prSet loTypeId="urn:microsoft.com/office/officeart/2005/8/layout/vProcess5" loCatId="process" qsTypeId="urn:microsoft.com/office/officeart/2005/8/quickstyle/3d2" qsCatId="3D" csTypeId="urn:microsoft.com/office/officeart/2005/8/colors/accent2_4" csCatId="accent2" phldr="1"/>
      <dgm:spPr/>
      <dgm:t>
        <a:bodyPr/>
        <a:lstStyle/>
        <a:p>
          <a:endParaRPr lang="en-US"/>
        </a:p>
      </dgm:t>
    </dgm:pt>
    <dgm:pt modelId="{953A11F3-562E-47F3-9CDB-4FFBEBC2195F}">
      <dgm:prSet/>
      <dgm:spPr/>
      <dgm:t>
        <a:bodyPr/>
        <a:lstStyle/>
        <a:p>
          <a:pPr rtl="0"/>
          <a:r>
            <a:rPr lang="en-US" dirty="0" smtClean="0"/>
            <a:t>Get the RIGHT OFFENDER to the RIGHT PROGRAM at the RIGHT TIME</a:t>
          </a:r>
          <a:endParaRPr lang="en-US" dirty="0"/>
        </a:p>
      </dgm:t>
    </dgm:pt>
    <dgm:pt modelId="{D53CE557-20CC-4CA5-9426-387B3337C273}" type="parTrans" cxnId="{86308C5A-708D-4CC9-8457-FA0E29158BF0}">
      <dgm:prSet/>
      <dgm:spPr/>
      <dgm:t>
        <a:bodyPr/>
        <a:lstStyle/>
        <a:p>
          <a:endParaRPr lang="en-US"/>
        </a:p>
      </dgm:t>
    </dgm:pt>
    <dgm:pt modelId="{12C01AD5-D938-4BD9-BA59-41FBC937E3C1}" type="sibTrans" cxnId="{86308C5A-708D-4CC9-8457-FA0E29158BF0}">
      <dgm:prSet/>
      <dgm:spPr/>
      <dgm:t>
        <a:bodyPr/>
        <a:lstStyle/>
        <a:p>
          <a:endParaRPr lang="en-US"/>
        </a:p>
      </dgm:t>
    </dgm:pt>
    <dgm:pt modelId="{D5E605AB-6D69-48A6-8CE7-2561BD3DF6E4}">
      <dgm:prSet/>
      <dgm:spPr/>
      <dgm:t>
        <a:bodyPr/>
        <a:lstStyle/>
        <a:p>
          <a:pPr rtl="0"/>
          <a:r>
            <a:rPr lang="en-US" dirty="0" smtClean="0">
              <a:solidFill>
                <a:srgbClr val="002060"/>
              </a:solidFill>
            </a:rPr>
            <a:t>Program referrals are driven by needs, but are also impacted by the offender’s length of stay</a:t>
          </a:r>
          <a:endParaRPr lang="en-US" dirty="0">
            <a:solidFill>
              <a:srgbClr val="002060"/>
            </a:solidFill>
          </a:endParaRPr>
        </a:p>
      </dgm:t>
    </dgm:pt>
    <dgm:pt modelId="{5AF6D28F-A8C7-4D1C-98A4-F63E53237CDE}" type="parTrans" cxnId="{6C10485A-C8C0-41FD-9E66-04EABDB001F2}">
      <dgm:prSet/>
      <dgm:spPr/>
      <dgm:t>
        <a:bodyPr/>
        <a:lstStyle/>
        <a:p>
          <a:endParaRPr lang="en-US"/>
        </a:p>
      </dgm:t>
    </dgm:pt>
    <dgm:pt modelId="{71A10B39-2CA2-4D65-9529-11F2EDBF00D5}" type="sibTrans" cxnId="{6C10485A-C8C0-41FD-9E66-04EABDB001F2}">
      <dgm:prSet/>
      <dgm:spPr/>
      <dgm:t>
        <a:bodyPr/>
        <a:lstStyle/>
        <a:p>
          <a:endParaRPr lang="en-US"/>
        </a:p>
      </dgm:t>
    </dgm:pt>
    <dgm:pt modelId="{858CA9C8-A7AA-40C0-B926-B334231E3017}">
      <dgm:prSet/>
      <dgm:spPr/>
      <dgm:t>
        <a:bodyPr/>
        <a:lstStyle/>
        <a:p>
          <a:pPr rtl="0"/>
          <a:r>
            <a:rPr lang="en-US" dirty="0" smtClean="0">
              <a:solidFill>
                <a:srgbClr val="002060"/>
              </a:solidFill>
            </a:rPr>
            <a:t>During </a:t>
          </a:r>
          <a:r>
            <a:rPr lang="en-US" dirty="0" smtClean="0">
              <a:solidFill>
                <a:srgbClr val="002060"/>
              </a:solidFill>
            </a:rPr>
            <a:t>2010 </a:t>
          </a:r>
          <a:r>
            <a:rPr lang="en-US" dirty="0" smtClean="0">
              <a:solidFill>
                <a:srgbClr val="002060"/>
              </a:solidFill>
            </a:rPr>
            <a:t>the IDOC released </a:t>
          </a:r>
          <a:r>
            <a:rPr lang="en-US" dirty="0" smtClean="0">
              <a:solidFill>
                <a:srgbClr val="002060"/>
              </a:solidFill>
            </a:rPr>
            <a:t>19,845 </a:t>
          </a:r>
          <a:r>
            <a:rPr lang="en-US" dirty="0" smtClean="0">
              <a:solidFill>
                <a:srgbClr val="002060"/>
              </a:solidFill>
            </a:rPr>
            <a:t>offenders. Of those, </a:t>
          </a:r>
          <a:r>
            <a:rPr lang="en-US" dirty="0" smtClean="0">
              <a:solidFill>
                <a:srgbClr val="002060"/>
              </a:solidFill>
            </a:rPr>
            <a:t>7,809 (39.3%) </a:t>
          </a:r>
          <a:r>
            <a:rPr lang="en-US" dirty="0" smtClean="0">
              <a:solidFill>
                <a:srgbClr val="002060"/>
              </a:solidFill>
            </a:rPr>
            <a:t>had a length of stay  of 180 days or less.  </a:t>
          </a:r>
          <a:r>
            <a:rPr lang="en-US" dirty="0" smtClean="0">
              <a:solidFill>
                <a:srgbClr val="002060"/>
              </a:solidFill>
            </a:rPr>
            <a:t>12,835 </a:t>
          </a:r>
          <a:r>
            <a:rPr lang="en-US" dirty="0" smtClean="0">
              <a:solidFill>
                <a:srgbClr val="002060"/>
              </a:solidFill>
            </a:rPr>
            <a:t>(</a:t>
          </a:r>
          <a:r>
            <a:rPr lang="en-US" dirty="0" smtClean="0">
              <a:solidFill>
                <a:srgbClr val="002060"/>
              </a:solidFill>
            </a:rPr>
            <a:t>64.7</a:t>
          </a:r>
          <a:r>
            <a:rPr lang="en-US" dirty="0" smtClean="0">
              <a:solidFill>
                <a:srgbClr val="002060"/>
              </a:solidFill>
            </a:rPr>
            <a:t>%) had a length of stay of 365 days or less. These numbers </a:t>
          </a:r>
          <a:r>
            <a:rPr lang="en-US" dirty="0" smtClean="0">
              <a:solidFill>
                <a:srgbClr val="002060"/>
              </a:solidFill>
            </a:rPr>
            <a:t>have </a:t>
          </a:r>
          <a:r>
            <a:rPr lang="en-US" smtClean="0">
              <a:solidFill>
                <a:srgbClr val="002060"/>
              </a:solidFill>
            </a:rPr>
            <a:t>declined slightly since 2009</a:t>
          </a:r>
          <a:endParaRPr lang="en-US" dirty="0">
            <a:solidFill>
              <a:srgbClr val="002060"/>
            </a:solidFill>
          </a:endParaRPr>
        </a:p>
      </dgm:t>
    </dgm:pt>
    <dgm:pt modelId="{E5944854-DC85-4726-AE1B-5EF965549B96}" type="parTrans" cxnId="{ABC6680D-BAD0-4734-A364-5989614570CF}">
      <dgm:prSet/>
      <dgm:spPr/>
      <dgm:t>
        <a:bodyPr/>
        <a:lstStyle/>
        <a:p>
          <a:endParaRPr lang="en-US"/>
        </a:p>
      </dgm:t>
    </dgm:pt>
    <dgm:pt modelId="{A7A8F075-F5B0-4BCE-9EE7-3EAC2D08491A}" type="sibTrans" cxnId="{ABC6680D-BAD0-4734-A364-5989614570CF}">
      <dgm:prSet/>
      <dgm:spPr/>
      <dgm:t>
        <a:bodyPr/>
        <a:lstStyle/>
        <a:p>
          <a:endParaRPr lang="en-US"/>
        </a:p>
      </dgm:t>
    </dgm:pt>
    <dgm:pt modelId="{D7B0F144-708D-418F-B862-5A9289E95312}">
      <dgm:prSet/>
      <dgm:spPr/>
      <dgm:t>
        <a:bodyPr/>
        <a:lstStyle/>
        <a:p>
          <a:pPr rtl="0"/>
          <a:r>
            <a:rPr lang="en-US" dirty="0" smtClean="0">
              <a:solidFill>
                <a:srgbClr val="002060"/>
              </a:solidFill>
            </a:rPr>
            <a:t>Short term lengths of stay significantly impact the ability to participate in programming</a:t>
          </a:r>
          <a:endParaRPr lang="en-US" dirty="0">
            <a:solidFill>
              <a:srgbClr val="002060"/>
            </a:solidFill>
          </a:endParaRPr>
        </a:p>
      </dgm:t>
    </dgm:pt>
    <dgm:pt modelId="{E195BB75-1C85-479D-9913-CF026848A0A0}" type="parTrans" cxnId="{53C44589-A22D-4D50-96C2-18324F5779D3}">
      <dgm:prSet/>
      <dgm:spPr/>
      <dgm:t>
        <a:bodyPr/>
        <a:lstStyle/>
        <a:p>
          <a:endParaRPr lang="en-US"/>
        </a:p>
      </dgm:t>
    </dgm:pt>
    <dgm:pt modelId="{E877AB6D-2F39-4D34-9954-0D7FC99C9F8F}" type="sibTrans" cxnId="{53C44589-A22D-4D50-96C2-18324F5779D3}">
      <dgm:prSet/>
      <dgm:spPr/>
      <dgm:t>
        <a:bodyPr/>
        <a:lstStyle/>
        <a:p>
          <a:endParaRPr lang="en-US"/>
        </a:p>
      </dgm:t>
    </dgm:pt>
    <dgm:pt modelId="{BFF82682-C83C-46C6-A6B9-6AC950D39EEE}">
      <dgm:prSet/>
      <dgm:spPr/>
      <dgm:t>
        <a:bodyPr/>
        <a:lstStyle/>
        <a:p>
          <a:pPr rtl="0"/>
          <a:r>
            <a:rPr lang="en-US" dirty="0" smtClean="0"/>
            <a:t>Not possible to meet all of the needs of all offenders</a:t>
          </a:r>
          <a:endParaRPr lang="en-US" dirty="0"/>
        </a:p>
      </dgm:t>
    </dgm:pt>
    <dgm:pt modelId="{EB7889DA-7BA0-4A29-8F0E-56D23CB04DD5}" type="parTrans" cxnId="{812566B5-A09B-4FCF-B252-952A686F2434}">
      <dgm:prSet/>
      <dgm:spPr/>
      <dgm:t>
        <a:bodyPr/>
        <a:lstStyle/>
        <a:p>
          <a:endParaRPr lang="en-US"/>
        </a:p>
      </dgm:t>
    </dgm:pt>
    <dgm:pt modelId="{FF19A88E-A3AD-49FB-B2CF-EA8D13D1C120}" type="sibTrans" cxnId="{812566B5-A09B-4FCF-B252-952A686F2434}">
      <dgm:prSet/>
      <dgm:spPr/>
      <dgm:t>
        <a:bodyPr/>
        <a:lstStyle/>
        <a:p>
          <a:endParaRPr lang="en-US"/>
        </a:p>
      </dgm:t>
    </dgm:pt>
    <dgm:pt modelId="{04CDA437-8032-45A2-BB62-FD3F2010D62F}" type="pres">
      <dgm:prSet presAssocID="{92788C28-EB3B-4FCA-AB7C-1842873D7AA3}" presName="outerComposite" presStyleCnt="0">
        <dgm:presLayoutVars>
          <dgm:chMax val="5"/>
          <dgm:dir/>
          <dgm:resizeHandles val="exact"/>
        </dgm:presLayoutVars>
      </dgm:prSet>
      <dgm:spPr/>
      <dgm:t>
        <a:bodyPr/>
        <a:lstStyle/>
        <a:p>
          <a:endParaRPr lang="en-US"/>
        </a:p>
      </dgm:t>
    </dgm:pt>
    <dgm:pt modelId="{2873F991-ACFD-4439-92E4-6968E51EB944}" type="pres">
      <dgm:prSet presAssocID="{92788C28-EB3B-4FCA-AB7C-1842873D7AA3}" presName="dummyMaxCanvas" presStyleCnt="0">
        <dgm:presLayoutVars/>
      </dgm:prSet>
      <dgm:spPr/>
    </dgm:pt>
    <dgm:pt modelId="{1B0A5458-DD6F-469A-8A14-A22EA1BBC719}" type="pres">
      <dgm:prSet presAssocID="{92788C28-EB3B-4FCA-AB7C-1842873D7AA3}" presName="FiveNodes_1" presStyleLbl="node1" presStyleIdx="0" presStyleCnt="5">
        <dgm:presLayoutVars>
          <dgm:bulletEnabled val="1"/>
        </dgm:presLayoutVars>
      </dgm:prSet>
      <dgm:spPr/>
      <dgm:t>
        <a:bodyPr/>
        <a:lstStyle/>
        <a:p>
          <a:endParaRPr lang="en-US"/>
        </a:p>
      </dgm:t>
    </dgm:pt>
    <dgm:pt modelId="{BCD06B48-B44F-49A7-BFC1-E106D1ABAF6E}" type="pres">
      <dgm:prSet presAssocID="{92788C28-EB3B-4FCA-AB7C-1842873D7AA3}" presName="FiveNodes_2" presStyleLbl="node1" presStyleIdx="1" presStyleCnt="5">
        <dgm:presLayoutVars>
          <dgm:bulletEnabled val="1"/>
        </dgm:presLayoutVars>
      </dgm:prSet>
      <dgm:spPr/>
      <dgm:t>
        <a:bodyPr/>
        <a:lstStyle/>
        <a:p>
          <a:endParaRPr lang="en-US"/>
        </a:p>
      </dgm:t>
    </dgm:pt>
    <dgm:pt modelId="{8BF704B0-36A8-4C46-9125-7988D0680908}" type="pres">
      <dgm:prSet presAssocID="{92788C28-EB3B-4FCA-AB7C-1842873D7AA3}" presName="FiveNodes_3" presStyleLbl="node1" presStyleIdx="2" presStyleCnt="5">
        <dgm:presLayoutVars>
          <dgm:bulletEnabled val="1"/>
        </dgm:presLayoutVars>
      </dgm:prSet>
      <dgm:spPr/>
      <dgm:t>
        <a:bodyPr/>
        <a:lstStyle/>
        <a:p>
          <a:endParaRPr lang="en-US"/>
        </a:p>
      </dgm:t>
    </dgm:pt>
    <dgm:pt modelId="{035ADB2A-4639-416C-A097-31C3BC073A2C}" type="pres">
      <dgm:prSet presAssocID="{92788C28-EB3B-4FCA-AB7C-1842873D7AA3}" presName="FiveNodes_4" presStyleLbl="node1" presStyleIdx="3" presStyleCnt="5">
        <dgm:presLayoutVars>
          <dgm:bulletEnabled val="1"/>
        </dgm:presLayoutVars>
      </dgm:prSet>
      <dgm:spPr/>
      <dgm:t>
        <a:bodyPr/>
        <a:lstStyle/>
        <a:p>
          <a:endParaRPr lang="en-US"/>
        </a:p>
      </dgm:t>
    </dgm:pt>
    <dgm:pt modelId="{DE774A74-577C-46F2-94C1-84B9F578817F}" type="pres">
      <dgm:prSet presAssocID="{92788C28-EB3B-4FCA-AB7C-1842873D7AA3}" presName="FiveNodes_5" presStyleLbl="node1" presStyleIdx="4" presStyleCnt="5">
        <dgm:presLayoutVars>
          <dgm:bulletEnabled val="1"/>
        </dgm:presLayoutVars>
      </dgm:prSet>
      <dgm:spPr/>
      <dgm:t>
        <a:bodyPr/>
        <a:lstStyle/>
        <a:p>
          <a:endParaRPr lang="en-US"/>
        </a:p>
      </dgm:t>
    </dgm:pt>
    <dgm:pt modelId="{987899C4-0699-42B5-BFC2-D9FA8AE42873}" type="pres">
      <dgm:prSet presAssocID="{92788C28-EB3B-4FCA-AB7C-1842873D7AA3}" presName="FiveConn_1-2" presStyleLbl="fgAccFollowNode1" presStyleIdx="0" presStyleCnt="4">
        <dgm:presLayoutVars>
          <dgm:bulletEnabled val="1"/>
        </dgm:presLayoutVars>
      </dgm:prSet>
      <dgm:spPr/>
      <dgm:t>
        <a:bodyPr/>
        <a:lstStyle/>
        <a:p>
          <a:endParaRPr lang="en-US"/>
        </a:p>
      </dgm:t>
    </dgm:pt>
    <dgm:pt modelId="{52FF5C17-D840-4216-87E1-230D84B71D91}" type="pres">
      <dgm:prSet presAssocID="{92788C28-EB3B-4FCA-AB7C-1842873D7AA3}" presName="FiveConn_2-3" presStyleLbl="fgAccFollowNode1" presStyleIdx="1" presStyleCnt="4">
        <dgm:presLayoutVars>
          <dgm:bulletEnabled val="1"/>
        </dgm:presLayoutVars>
      </dgm:prSet>
      <dgm:spPr/>
      <dgm:t>
        <a:bodyPr/>
        <a:lstStyle/>
        <a:p>
          <a:endParaRPr lang="en-US"/>
        </a:p>
      </dgm:t>
    </dgm:pt>
    <dgm:pt modelId="{B6B9E307-3156-4FCF-9907-F01B0189DAF8}" type="pres">
      <dgm:prSet presAssocID="{92788C28-EB3B-4FCA-AB7C-1842873D7AA3}" presName="FiveConn_3-4" presStyleLbl="fgAccFollowNode1" presStyleIdx="2" presStyleCnt="4">
        <dgm:presLayoutVars>
          <dgm:bulletEnabled val="1"/>
        </dgm:presLayoutVars>
      </dgm:prSet>
      <dgm:spPr/>
      <dgm:t>
        <a:bodyPr/>
        <a:lstStyle/>
        <a:p>
          <a:endParaRPr lang="en-US"/>
        </a:p>
      </dgm:t>
    </dgm:pt>
    <dgm:pt modelId="{FDC7DF45-7167-46CC-B8B5-0BD5B778C3DC}" type="pres">
      <dgm:prSet presAssocID="{92788C28-EB3B-4FCA-AB7C-1842873D7AA3}" presName="FiveConn_4-5" presStyleLbl="fgAccFollowNode1" presStyleIdx="3" presStyleCnt="4">
        <dgm:presLayoutVars>
          <dgm:bulletEnabled val="1"/>
        </dgm:presLayoutVars>
      </dgm:prSet>
      <dgm:spPr/>
      <dgm:t>
        <a:bodyPr/>
        <a:lstStyle/>
        <a:p>
          <a:endParaRPr lang="en-US"/>
        </a:p>
      </dgm:t>
    </dgm:pt>
    <dgm:pt modelId="{0B24692C-101C-4B9E-81FA-80B1AEDD82FC}" type="pres">
      <dgm:prSet presAssocID="{92788C28-EB3B-4FCA-AB7C-1842873D7AA3}" presName="FiveNodes_1_text" presStyleLbl="node1" presStyleIdx="4" presStyleCnt="5">
        <dgm:presLayoutVars>
          <dgm:bulletEnabled val="1"/>
        </dgm:presLayoutVars>
      </dgm:prSet>
      <dgm:spPr/>
      <dgm:t>
        <a:bodyPr/>
        <a:lstStyle/>
        <a:p>
          <a:endParaRPr lang="en-US"/>
        </a:p>
      </dgm:t>
    </dgm:pt>
    <dgm:pt modelId="{9F7C1007-C847-4960-9472-7945D5475451}" type="pres">
      <dgm:prSet presAssocID="{92788C28-EB3B-4FCA-AB7C-1842873D7AA3}" presName="FiveNodes_2_text" presStyleLbl="node1" presStyleIdx="4" presStyleCnt="5">
        <dgm:presLayoutVars>
          <dgm:bulletEnabled val="1"/>
        </dgm:presLayoutVars>
      </dgm:prSet>
      <dgm:spPr/>
      <dgm:t>
        <a:bodyPr/>
        <a:lstStyle/>
        <a:p>
          <a:endParaRPr lang="en-US"/>
        </a:p>
      </dgm:t>
    </dgm:pt>
    <dgm:pt modelId="{52CE1E50-8D92-4270-BE3F-3BFFE6B6160B}" type="pres">
      <dgm:prSet presAssocID="{92788C28-EB3B-4FCA-AB7C-1842873D7AA3}" presName="FiveNodes_3_text" presStyleLbl="node1" presStyleIdx="4" presStyleCnt="5">
        <dgm:presLayoutVars>
          <dgm:bulletEnabled val="1"/>
        </dgm:presLayoutVars>
      </dgm:prSet>
      <dgm:spPr/>
      <dgm:t>
        <a:bodyPr/>
        <a:lstStyle/>
        <a:p>
          <a:endParaRPr lang="en-US"/>
        </a:p>
      </dgm:t>
    </dgm:pt>
    <dgm:pt modelId="{871C5C28-3022-47AD-A288-5FE6029C3D24}" type="pres">
      <dgm:prSet presAssocID="{92788C28-EB3B-4FCA-AB7C-1842873D7AA3}" presName="FiveNodes_4_text" presStyleLbl="node1" presStyleIdx="4" presStyleCnt="5">
        <dgm:presLayoutVars>
          <dgm:bulletEnabled val="1"/>
        </dgm:presLayoutVars>
      </dgm:prSet>
      <dgm:spPr/>
      <dgm:t>
        <a:bodyPr/>
        <a:lstStyle/>
        <a:p>
          <a:endParaRPr lang="en-US"/>
        </a:p>
      </dgm:t>
    </dgm:pt>
    <dgm:pt modelId="{5E5192C5-91D3-4E9A-95FC-1875C382491A}" type="pres">
      <dgm:prSet presAssocID="{92788C28-EB3B-4FCA-AB7C-1842873D7AA3}" presName="FiveNodes_5_text" presStyleLbl="node1" presStyleIdx="4" presStyleCnt="5">
        <dgm:presLayoutVars>
          <dgm:bulletEnabled val="1"/>
        </dgm:presLayoutVars>
      </dgm:prSet>
      <dgm:spPr/>
      <dgm:t>
        <a:bodyPr/>
        <a:lstStyle/>
        <a:p>
          <a:endParaRPr lang="en-US"/>
        </a:p>
      </dgm:t>
    </dgm:pt>
  </dgm:ptLst>
  <dgm:cxnLst>
    <dgm:cxn modelId="{54F5E1ED-7115-46C8-9482-D82FE46B2323}" type="presOf" srcId="{92788C28-EB3B-4FCA-AB7C-1842873D7AA3}" destId="{04CDA437-8032-45A2-BB62-FD3F2010D62F}" srcOrd="0" destOrd="0" presId="urn:microsoft.com/office/officeart/2005/8/layout/vProcess5"/>
    <dgm:cxn modelId="{FB5E9E85-D6F2-4C54-BC1B-E0D994AAAB38}" type="presOf" srcId="{E877AB6D-2F39-4D34-9954-0D7FC99C9F8F}" destId="{FDC7DF45-7167-46CC-B8B5-0BD5B778C3DC}" srcOrd="0" destOrd="0" presId="urn:microsoft.com/office/officeart/2005/8/layout/vProcess5"/>
    <dgm:cxn modelId="{42DE2B92-0447-46E4-A20D-DAD8F7F3E80A}" type="presOf" srcId="{953A11F3-562E-47F3-9CDB-4FFBEBC2195F}" destId="{1B0A5458-DD6F-469A-8A14-A22EA1BBC719}" srcOrd="0" destOrd="0" presId="urn:microsoft.com/office/officeart/2005/8/layout/vProcess5"/>
    <dgm:cxn modelId="{ABC6680D-BAD0-4734-A364-5989614570CF}" srcId="{92788C28-EB3B-4FCA-AB7C-1842873D7AA3}" destId="{858CA9C8-A7AA-40C0-B926-B334231E3017}" srcOrd="2" destOrd="0" parTransId="{E5944854-DC85-4726-AE1B-5EF965549B96}" sibTransId="{A7A8F075-F5B0-4BCE-9EE7-3EAC2D08491A}"/>
    <dgm:cxn modelId="{93783897-5BC5-477B-8EC6-879163286CAD}" type="presOf" srcId="{953A11F3-562E-47F3-9CDB-4FFBEBC2195F}" destId="{0B24692C-101C-4B9E-81FA-80B1AEDD82FC}" srcOrd="1" destOrd="0" presId="urn:microsoft.com/office/officeart/2005/8/layout/vProcess5"/>
    <dgm:cxn modelId="{96782A4F-5E2A-460F-96A6-4844F8D44F57}" type="presOf" srcId="{12C01AD5-D938-4BD9-BA59-41FBC937E3C1}" destId="{987899C4-0699-42B5-BFC2-D9FA8AE42873}" srcOrd="0" destOrd="0" presId="urn:microsoft.com/office/officeart/2005/8/layout/vProcess5"/>
    <dgm:cxn modelId="{53427CC6-FB8E-4E85-9B77-285D9694FDFD}" type="presOf" srcId="{A7A8F075-F5B0-4BCE-9EE7-3EAC2D08491A}" destId="{B6B9E307-3156-4FCF-9907-F01B0189DAF8}" srcOrd="0" destOrd="0" presId="urn:microsoft.com/office/officeart/2005/8/layout/vProcess5"/>
    <dgm:cxn modelId="{4FD7CE7D-869C-4709-8276-C55765F4A3C7}" type="presOf" srcId="{858CA9C8-A7AA-40C0-B926-B334231E3017}" destId="{8BF704B0-36A8-4C46-9125-7988D0680908}" srcOrd="0" destOrd="0" presId="urn:microsoft.com/office/officeart/2005/8/layout/vProcess5"/>
    <dgm:cxn modelId="{999233B0-D031-4EC1-A3DD-64D4AFBD5D64}" type="presOf" srcId="{D7B0F144-708D-418F-B862-5A9289E95312}" destId="{871C5C28-3022-47AD-A288-5FE6029C3D24}" srcOrd="1" destOrd="0" presId="urn:microsoft.com/office/officeart/2005/8/layout/vProcess5"/>
    <dgm:cxn modelId="{EE483CDF-35EA-413F-8896-92D9486F3BE2}" type="presOf" srcId="{71A10B39-2CA2-4D65-9529-11F2EDBF00D5}" destId="{52FF5C17-D840-4216-87E1-230D84B71D91}" srcOrd="0" destOrd="0" presId="urn:microsoft.com/office/officeart/2005/8/layout/vProcess5"/>
    <dgm:cxn modelId="{A6DD60DB-7D99-40EE-A3F9-AC3E1EB35EB1}" type="presOf" srcId="{BFF82682-C83C-46C6-A6B9-6AC950D39EEE}" destId="{DE774A74-577C-46F2-94C1-84B9F578817F}" srcOrd="0" destOrd="0" presId="urn:microsoft.com/office/officeart/2005/8/layout/vProcess5"/>
    <dgm:cxn modelId="{53C44589-A22D-4D50-96C2-18324F5779D3}" srcId="{92788C28-EB3B-4FCA-AB7C-1842873D7AA3}" destId="{D7B0F144-708D-418F-B862-5A9289E95312}" srcOrd="3" destOrd="0" parTransId="{E195BB75-1C85-479D-9913-CF026848A0A0}" sibTransId="{E877AB6D-2F39-4D34-9954-0D7FC99C9F8F}"/>
    <dgm:cxn modelId="{9B201B3E-AE48-4620-B7D6-F906DBD7B622}" type="presOf" srcId="{D7B0F144-708D-418F-B862-5A9289E95312}" destId="{035ADB2A-4639-416C-A097-31C3BC073A2C}" srcOrd="0" destOrd="0" presId="urn:microsoft.com/office/officeart/2005/8/layout/vProcess5"/>
    <dgm:cxn modelId="{86308C5A-708D-4CC9-8457-FA0E29158BF0}" srcId="{92788C28-EB3B-4FCA-AB7C-1842873D7AA3}" destId="{953A11F3-562E-47F3-9CDB-4FFBEBC2195F}" srcOrd="0" destOrd="0" parTransId="{D53CE557-20CC-4CA5-9426-387B3337C273}" sibTransId="{12C01AD5-D938-4BD9-BA59-41FBC937E3C1}"/>
    <dgm:cxn modelId="{6C2F06E0-F419-4D3D-ABEB-CB6BB45567F2}" type="presOf" srcId="{D5E605AB-6D69-48A6-8CE7-2561BD3DF6E4}" destId="{9F7C1007-C847-4960-9472-7945D5475451}" srcOrd="1" destOrd="0" presId="urn:microsoft.com/office/officeart/2005/8/layout/vProcess5"/>
    <dgm:cxn modelId="{BCD48362-87BB-4E34-A344-980756286AB5}" type="presOf" srcId="{D5E605AB-6D69-48A6-8CE7-2561BD3DF6E4}" destId="{BCD06B48-B44F-49A7-BFC1-E106D1ABAF6E}" srcOrd="0" destOrd="0" presId="urn:microsoft.com/office/officeart/2005/8/layout/vProcess5"/>
    <dgm:cxn modelId="{F33149BE-B4D4-4A33-A731-0A351B77D988}" type="presOf" srcId="{BFF82682-C83C-46C6-A6B9-6AC950D39EEE}" destId="{5E5192C5-91D3-4E9A-95FC-1875C382491A}" srcOrd="1" destOrd="0" presId="urn:microsoft.com/office/officeart/2005/8/layout/vProcess5"/>
    <dgm:cxn modelId="{C9E84DC4-1390-4F78-98FC-F91C26E40CA0}" type="presOf" srcId="{858CA9C8-A7AA-40C0-B926-B334231E3017}" destId="{52CE1E50-8D92-4270-BE3F-3BFFE6B6160B}" srcOrd="1" destOrd="0" presId="urn:microsoft.com/office/officeart/2005/8/layout/vProcess5"/>
    <dgm:cxn modelId="{812566B5-A09B-4FCF-B252-952A686F2434}" srcId="{92788C28-EB3B-4FCA-AB7C-1842873D7AA3}" destId="{BFF82682-C83C-46C6-A6B9-6AC950D39EEE}" srcOrd="4" destOrd="0" parTransId="{EB7889DA-7BA0-4A29-8F0E-56D23CB04DD5}" sibTransId="{FF19A88E-A3AD-49FB-B2CF-EA8D13D1C120}"/>
    <dgm:cxn modelId="{6C10485A-C8C0-41FD-9E66-04EABDB001F2}" srcId="{92788C28-EB3B-4FCA-AB7C-1842873D7AA3}" destId="{D5E605AB-6D69-48A6-8CE7-2561BD3DF6E4}" srcOrd="1" destOrd="0" parTransId="{5AF6D28F-A8C7-4D1C-98A4-F63E53237CDE}" sibTransId="{71A10B39-2CA2-4D65-9529-11F2EDBF00D5}"/>
    <dgm:cxn modelId="{56B70FED-34FC-4A31-A9B9-D43B58E0E17E}" type="presParOf" srcId="{04CDA437-8032-45A2-BB62-FD3F2010D62F}" destId="{2873F991-ACFD-4439-92E4-6968E51EB944}" srcOrd="0" destOrd="0" presId="urn:microsoft.com/office/officeart/2005/8/layout/vProcess5"/>
    <dgm:cxn modelId="{14EDC57C-C50D-4F01-9992-B3847997689E}" type="presParOf" srcId="{04CDA437-8032-45A2-BB62-FD3F2010D62F}" destId="{1B0A5458-DD6F-469A-8A14-A22EA1BBC719}" srcOrd="1" destOrd="0" presId="urn:microsoft.com/office/officeart/2005/8/layout/vProcess5"/>
    <dgm:cxn modelId="{A0803E9B-31DE-426E-8EA5-CB37E6AE7CA4}" type="presParOf" srcId="{04CDA437-8032-45A2-BB62-FD3F2010D62F}" destId="{BCD06B48-B44F-49A7-BFC1-E106D1ABAF6E}" srcOrd="2" destOrd="0" presId="urn:microsoft.com/office/officeart/2005/8/layout/vProcess5"/>
    <dgm:cxn modelId="{1E779B30-6D21-4D66-88B5-0B73B1ACD3FD}" type="presParOf" srcId="{04CDA437-8032-45A2-BB62-FD3F2010D62F}" destId="{8BF704B0-36A8-4C46-9125-7988D0680908}" srcOrd="3" destOrd="0" presId="urn:microsoft.com/office/officeart/2005/8/layout/vProcess5"/>
    <dgm:cxn modelId="{18C323EC-CB3E-42B3-A9A3-3EA18BD078E4}" type="presParOf" srcId="{04CDA437-8032-45A2-BB62-FD3F2010D62F}" destId="{035ADB2A-4639-416C-A097-31C3BC073A2C}" srcOrd="4" destOrd="0" presId="urn:microsoft.com/office/officeart/2005/8/layout/vProcess5"/>
    <dgm:cxn modelId="{49F042DB-B784-4966-B9CD-1A6ECC271292}" type="presParOf" srcId="{04CDA437-8032-45A2-BB62-FD3F2010D62F}" destId="{DE774A74-577C-46F2-94C1-84B9F578817F}" srcOrd="5" destOrd="0" presId="urn:microsoft.com/office/officeart/2005/8/layout/vProcess5"/>
    <dgm:cxn modelId="{B0FC63B5-EB39-4F93-8D46-B4D396C218D4}" type="presParOf" srcId="{04CDA437-8032-45A2-BB62-FD3F2010D62F}" destId="{987899C4-0699-42B5-BFC2-D9FA8AE42873}" srcOrd="6" destOrd="0" presId="urn:microsoft.com/office/officeart/2005/8/layout/vProcess5"/>
    <dgm:cxn modelId="{7A17DF04-5B9B-45B8-BE5C-3F0D5D97FD36}" type="presParOf" srcId="{04CDA437-8032-45A2-BB62-FD3F2010D62F}" destId="{52FF5C17-D840-4216-87E1-230D84B71D91}" srcOrd="7" destOrd="0" presId="urn:microsoft.com/office/officeart/2005/8/layout/vProcess5"/>
    <dgm:cxn modelId="{C47AB81C-AF03-4C15-B17E-0FAB0557A70A}" type="presParOf" srcId="{04CDA437-8032-45A2-BB62-FD3F2010D62F}" destId="{B6B9E307-3156-4FCF-9907-F01B0189DAF8}" srcOrd="8" destOrd="0" presId="urn:microsoft.com/office/officeart/2005/8/layout/vProcess5"/>
    <dgm:cxn modelId="{8ABDB5C8-FF6E-4DAC-8002-20E71873BCCE}" type="presParOf" srcId="{04CDA437-8032-45A2-BB62-FD3F2010D62F}" destId="{FDC7DF45-7167-46CC-B8B5-0BD5B778C3DC}" srcOrd="9" destOrd="0" presId="urn:microsoft.com/office/officeart/2005/8/layout/vProcess5"/>
    <dgm:cxn modelId="{1BFC15CE-E14A-4ACA-9F24-53741C20B544}" type="presParOf" srcId="{04CDA437-8032-45A2-BB62-FD3F2010D62F}" destId="{0B24692C-101C-4B9E-81FA-80B1AEDD82FC}" srcOrd="10" destOrd="0" presId="urn:microsoft.com/office/officeart/2005/8/layout/vProcess5"/>
    <dgm:cxn modelId="{DA7F5FED-9245-4520-900D-AF49AD7A7268}" type="presParOf" srcId="{04CDA437-8032-45A2-BB62-FD3F2010D62F}" destId="{9F7C1007-C847-4960-9472-7945D5475451}" srcOrd="11" destOrd="0" presId="urn:microsoft.com/office/officeart/2005/8/layout/vProcess5"/>
    <dgm:cxn modelId="{23519F2E-92FF-4060-9493-6B0C9A7085C0}" type="presParOf" srcId="{04CDA437-8032-45A2-BB62-FD3F2010D62F}" destId="{52CE1E50-8D92-4270-BE3F-3BFFE6B6160B}" srcOrd="12" destOrd="0" presId="urn:microsoft.com/office/officeart/2005/8/layout/vProcess5"/>
    <dgm:cxn modelId="{06FD69AA-297F-4914-AD18-E0CC9811B1B2}" type="presParOf" srcId="{04CDA437-8032-45A2-BB62-FD3F2010D62F}" destId="{871C5C28-3022-47AD-A288-5FE6029C3D24}" srcOrd="13" destOrd="0" presId="urn:microsoft.com/office/officeart/2005/8/layout/vProcess5"/>
    <dgm:cxn modelId="{3CB66AC9-285D-48B6-9D92-3716724E7AA0}" type="presParOf" srcId="{04CDA437-8032-45A2-BB62-FD3F2010D62F}" destId="{5E5192C5-91D3-4E9A-95FC-1875C382491A}"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61177F-3E82-40A3-9C21-9B3317D03498}" type="doc">
      <dgm:prSet loTypeId="urn:microsoft.com/office/officeart/2005/8/layout/vList3" loCatId="list" qsTypeId="urn:microsoft.com/office/officeart/2005/8/quickstyle/3d7" qsCatId="3D" csTypeId="urn:microsoft.com/office/officeart/2005/8/colors/accent1_2" csCatId="accent1" phldr="1"/>
      <dgm:spPr/>
      <dgm:t>
        <a:bodyPr/>
        <a:lstStyle/>
        <a:p>
          <a:endParaRPr lang="en-US"/>
        </a:p>
      </dgm:t>
    </dgm:pt>
    <dgm:pt modelId="{0D0D30B5-1FAB-4237-BDD0-533FEB9B31F1}">
      <dgm:prSet custT="1"/>
      <dgm:spPr>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1"/>
          <a:tileRect/>
        </a:gradFill>
        <a:sp3d extrusionH="190500" prstMaterial="metal">
          <a:bevelT w="304800" h="482600"/>
          <a:bevelB w="80600" h="80600"/>
        </a:sp3d>
      </dgm:spPr>
      <dgm:t>
        <a:bodyPr>
          <a:sp3d extrusionH="25400" contourW="12700" prstMaterial="metal">
            <a:bevelT w="38100" h="38100"/>
            <a:bevelB w="38100" h="38100"/>
            <a:contourClr>
              <a:schemeClr val="tx1"/>
            </a:contourClr>
          </a:sp3d>
        </a:bodyPr>
        <a:lstStyle/>
        <a:p>
          <a:pPr rtl="0"/>
          <a:r>
            <a:rPr lang="en-US" sz="2400" b="1" dirty="0" smtClean="0">
              <a:solidFill>
                <a:srgbClr val="002060"/>
              </a:solidFill>
              <a:effectLst>
                <a:outerShdw blurRad="38100" dist="38100" dir="2700000" algn="tl">
                  <a:srgbClr val="000000">
                    <a:alpha val="43137"/>
                  </a:srgbClr>
                </a:outerShdw>
              </a:effectLst>
            </a:rPr>
            <a:t>Regular Substance Abuse – “Outpatient”</a:t>
          </a:r>
          <a:endParaRPr lang="en-US" sz="2400" b="1" dirty="0">
            <a:solidFill>
              <a:srgbClr val="002060"/>
            </a:solidFill>
            <a:effectLst>
              <a:outerShdw blurRad="38100" dist="38100" dir="2700000" algn="tl">
                <a:srgbClr val="000000">
                  <a:alpha val="43137"/>
                </a:srgbClr>
              </a:outerShdw>
            </a:effectLst>
          </a:endParaRPr>
        </a:p>
      </dgm:t>
    </dgm:pt>
    <dgm:pt modelId="{8C8F822D-1916-4059-8D6D-DA0F40C7007A}" type="parTrans" cxnId="{D2CF6472-854E-44A3-A1FC-4F71AA017E4D}">
      <dgm:prSet/>
      <dgm:spPr/>
      <dgm:t>
        <a:bodyPr/>
        <a:lstStyle/>
        <a:p>
          <a:endParaRPr lang="en-US"/>
        </a:p>
      </dgm:t>
    </dgm:pt>
    <dgm:pt modelId="{E44AF653-805A-426D-9123-668677AB20C4}" type="sibTrans" cxnId="{D2CF6472-854E-44A3-A1FC-4F71AA017E4D}">
      <dgm:prSet/>
      <dgm:spPr/>
      <dgm:t>
        <a:bodyPr/>
        <a:lstStyle/>
        <a:p>
          <a:endParaRPr lang="en-US"/>
        </a:p>
      </dgm:t>
    </dgm:pt>
    <dgm:pt modelId="{B1448BBD-AC91-49F1-ACA0-1FAA9660DDAC}">
      <dgm:prSet/>
      <dgm:spPr>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1"/>
          <a:tileRect/>
        </a:gradFill>
        <a:sp3d extrusionH="190500" prstMaterial="metal">
          <a:bevelT w="304800" h="482600"/>
          <a:bevelB w="80600" h="80600"/>
        </a:sp3d>
      </dgm:spPr>
      <dgm:t>
        <a:bodyPr>
          <a:sp3d extrusionH="25400" contourW="12700">
            <a:bevelT w="38100" h="38100"/>
            <a:bevelB w="38100" h="38100"/>
            <a:contourClr>
              <a:schemeClr val="tx1"/>
            </a:contourClr>
          </a:sp3d>
        </a:bodyPr>
        <a:lstStyle/>
        <a:p>
          <a:pPr rtl="0"/>
          <a:r>
            <a:rPr lang="en-US" b="1" dirty="0" smtClean="0">
              <a:solidFill>
                <a:srgbClr val="002060"/>
              </a:solidFill>
              <a:effectLst>
                <a:outerShdw blurRad="38100" dist="38100" dir="2700000" algn="tl">
                  <a:srgbClr val="000000">
                    <a:alpha val="43137"/>
                  </a:srgbClr>
                </a:outerShdw>
              </a:effectLst>
            </a:rPr>
            <a:t>AA/NA meetings</a:t>
          </a:r>
          <a:endParaRPr lang="en-US" b="1" dirty="0">
            <a:solidFill>
              <a:srgbClr val="002060"/>
            </a:solidFill>
            <a:effectLst>
              <a:outerShdw blurRad="38100" dist="38100" dir="2700000" algn="tl">
                <a:srgbClr val="000000">
                  <a:alpha val="43137"/>
                </a:srgbClr>
              </a:outerShdw>
            </a:effectLst>
          </a:endParaRPr>
        </a:p>
      </dgm:t>
    </dgm:pt>
    <dgm:pt modelId="{3D04C1CD-D87C-43CA-9980-860C93D9F525}" type="parTrans" cxnId="{BA1CA37F-891A-48E6-95A6-8C1EBDE961F3}">
      <dgm:prSet/>
      <dgm:spPr/>
      <dgm:t>
        <a:bodyPr/>
        <a:lstStyle/>
        <a:p>
          <a:endParaRPr lang="en-US"/>
        </a:p>
      </dgm:t>
    </dgm:pt>
    <dgm:pt modelId="{59AC41FC-9B4E-417F-942B-8FC74C850026}" type="sibTrans" cxnId="{BA1CA37F-891A-48E6-95A6-8C1EBDE961F3}">
      <dgm:prSet/>
      <dgm:spPr/>
      <dgm:t>
        <a:bodyPr/>
        <a:lstStyle/>
        <a:p>
          <a:endParaRPr lang="en-US"/>
        </a:p>
      </dgm:t>
    </dgm:pt>
    <dgm:pt modelId="{BEE1919F-92C3-45F6-8199-88B50C762DC3}">
      <dgm:prSet/>
      <dgm:spPr>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1"/>
          <a:tileRect/>
        </a:gradFill>
        <a:sp3d extrusionH="152400" prstMaterial="metal">
          <a:bevelT w="304800" h="482600"/>
          <a:bevelB w="80600" h="80600"/>
        </a:sp3d>
      </dgm:spPr>
      <dgm:t>
        <a:bodyPr>
          <a:sp3d extrusionH="25400" contourW="12700">
            <a:bevelT w="38100" h="38100"/>
            <a:bevelB w="38100" h="38100"/>
            <a:contourClr>
              <a:schemeClr val="tx1"/>
            </a:contourClr>
          </a:sp3d>
        </a:bodyPr>
        <a:lstStyle/>
        <a:p>
          <a:pPr rtl="0"/>
          <a:r>
            <a:rPr lang="en-US" b="1" dirty="0" smtClean="0">
              <a:solidFill>
                <a:srgbClr val="002060"/>
              </a:solidFill>
              <a:effectLst>
                <a:outerShdw blurRad="38100" dist="38100" dir="2700000" algn="tl">
                  <a:srgbClr val="000000">
                    <a:alpha val="43137"/>
                  </a:srgbClr>
                </a:outerShdw>
              </a:effectLst>
            </a:rPr>
            <a:t>Therapeutic Communities</a:t>
          </a:r>
          <a:endParaRPr lang="en-US" b="1" dirty="0">
            <a:solidFill>
              <a:srgbClr val="002060"/>
            </a:solidFill>
            <a:effectLst>
              <a:outerShdw blurRad="38100" dist="38100" dir="2700000" algn="tl">
                <a:srgbClr val="000000">
                  <a:alpha val="43137"/>
                </a:srgbClr>
              </a:outerShdw>
            </a:effectLst>
          </a:endParaRPr>
        </a:p>
      </dgm:t>
    </dgm:pt>
    <dgm:pt modelId="{8BF14E1A-E671-458D-94EF-798A17349FC2}" type="parTrans" cxnId="{FCF6D61C-C05F-4FE5-A43A-14CA81198830}">
      <dgm:prSet/>
      <dgm:spPr/>
      <dgm:t>
        <a:bodyPr/>
        <a:lstStyle/>
        <a:p>
          <a:endParaRPr lang="en-US"/>
        </a:p>
      </dgm:t>
    </dgm:pt>
    <dgm:pt modelId="{5E34E29C-5F59-4305-BD29-FD4D97C2E931}" type="sibTrans" cxnId="{FCF6D61C-C05F-4FE5-A43A-14CA81198830}">
      <dgm:prSet/>
      <dgm:spPr/>
      <dgm:t>
        <a:bodyPr/>
        <a:lstStyle/>
        <a:p>
          <a:endParaRPr lang="en-US"/>
        </a:p>
      </dgm:t>
    </dgm:pt>
    <dgm:pt modelId="{4E9C1C61-0C28-4D6C-AD54-87A44382E7F0}">
      <dgm:prSet/>
      <dgm:spPr>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1"/>
          <a:tileRect/>
        </a:gradFill>
        <a:sp3d extrusionH="152400" prstMaterial="metal">
          <a:bevelT w="304800" h="482600"/>
          <a:bevelB w="80600" h="80600"/>
        </a:sp3d>
      </dgm:spPr>
      <dgm:t>
        <a:bodyPr>
          <a:sp3d extrusionH="25400" contourW="12700">
            <a:bevelT w="38100" h="38100"/>
            <a:bevelB w="38100" h="38100"/>
            <a:contourClr>
              <a:schemeClr val="tx1"/>
            </a:contourClr>
          </a:sp3d>
        </a:bodyPr>
        <a:lstStyle/>
        <a:p>
          <a:pPr rtl="0"/>
          <a:r>
            <a:rPr lang="en-US" b="1" dirty="0" smtClean="0">
              <a:solidFill>
                <a:srgbClr val="002060"/>
              </a:solidFill>
              <a:effectLst>
                <a:outerShdw blurRad="38100" dist="38100" dir="2700000" algn="tl">
                  <a:srgbClr val="000000">
                    <a:alpha val="43137"/>
                  </a:srgbClr>
                </a:outerShdw>
              </a:effectLst>
            </a:rPr>
            <a:t>CLIFF Units (Methamphetamine Specific Therapeutic Communities)</a:t>
          </a:r>
          <a:endParaRPr lang="en-US" b="1" dirty="0">
            <a:solidFill>
              <a:srgbClr val="002060"/>
            </a:solidFill>
            <a:effectLst>
              <a:outerShdw blurRad="38100" dist="38100" dir="2700000" algn="tl">
                <a:srgbClr val="000000">
                  <a:alpha val="43137"/>
                </a:srgbClr>
              </a:outerShdw>
            </a:effectLst>
          </a:endParaRPr>
        </a:p>
      </dgm:t>
    </dgm:pt>
    <dgm:pt modelId="{E9FEC829-472C-4058-A786-F70EF61C3A6E}" type="parTrans" cxnId="{F4426362-0DAB-44A2-99F9-121FECCFAFFB}">
      <dgm:prSet/>
      <dgm:spPr/>
      <dgm:t>
        <a:bodyPr/>
        <a:lstStyle/>
        <a:p>
          <a:endParaRPr lang="en-US"/>
        </a:p>
      </dgm:t>
    </dgm:pt>
    <dgm:pt modelId="{AD04F278-5B05-47D9-B0D4-35D3D414DFE5}" type="sibTrans" cxnId="{F4426362-0DAB-44A2-99F9-121FECCFAFFB}">
      <dgm:prSet/>
      <dgm:spPr/>
      <dgm:t>
        <a:bodyPr/>
        <a:lstStyle/>
        <a:p>
          <a:endParaRPr lang="en-US"/>
        </a:p>
      </dgm:t>
    </dgm:pt>
    <dgm:pt modelId="{0A72BD33-41D5-42A1-A659-F1D69D9A24BC}">
      <dgm:prSet/>
      <dgm:spPr>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sp3d extrusionH="152400" prstMaterial="metal">
          <a:bevelT w="304800" h="482600"/>
          <a:bevelB w="80600" h="80600"/>
        </a:sp3d>
      </dgm:spPr>
      <dgm:t>
        <a:bodyPr>
          <a:sp3d extrusionH="25400" contourW="12700">
            <a:bevelT w="38100" h="38100"/>
            <a:bevelB w="38100" h="38100"/>
            <a:contourClr>
              <a:schemeClr val="tx1"/>
            </a:contourClr>
          </a:sp3d>
        </a:bodyPr>
        <a:lstStyle/>
        <a:p>
          <a:pPr rtl="0"/>
          <a:r>
            <a:rPr lang="en-US" b="1" dirty="0" smtClean="0">
              <a:solidFill>
                <a:srgbClr val="002060"/>
              </a:solidFill>
              <a:effectLst>
                <a:outerShdw blurRad="38100" dist="38100" dir="2700000" algn="tl">
                  <a:srgbClr val="000000">
                    <a:alpha val="43137"/>
                  </a:srgbClr>
                </a:outerShdw>
              </a:effectLst>
            </a:rPr>
            <a:t>Urine Drug Screens</a:t>
          </a:r>
          <a:endParaRPr lang="en-US" b="1" dirty="0">
            <a:solidFill>
              <a:srgbClr val="002060"/>
            </a:solidFill>
            <a:effectLst>
              <a:outerShdw blurRad="38100" dist="38100" dir="2700000" algn="tl">
                <a:srgbClr val="000000">
                  <a:alpha val="43137"/>
                </a:srgbClr>
              </a:outerShdw>
            </a:effectLst>
          </a:endParaRPr>
        </a:p>
      </dgm:t>
    </dgm:pt>
    <dgm:pt modelId="{B7EB3682-2890-4255-9FBA-3B73F88B05E8}" type="parTrans" cxnId="{A308DF28-32C7-4882-ADEC-02EECAD65773}">
      <dgm:prSet/>
      <dgm:spPr/>
      <dgm:t>
        <a:bodyPr/>
        <a:lstStyle/>
        <a:p>
          <a:endParaRPr lang="en-US"/>
        </a:p>
      </dgm:t>
    </dgm:pt>
    <dgm:pt modelId="{DBA4EF49-AD90-4D10-9011-E56377E5CB33}" type="sibTrans" cxnId="{A308DF28-32C7-4882-ADEC-02EECAD65773}">
      <dgm:prSet/>
      <dgm:spPr/>
      <dgm:t>
        <a:bodyPr/>
        <a:lstStyle/>
        <a:p>
          <a:endParaRPr lang="en-US"/>
        </a:p>
      </dgm:t>
    </dgm:pt>
    <dgm:pt modelId="{1AD0FBDA-A2AD-467B-AF2E-598AEBF394FC}">
      <dgm:prSet/>
      <dgm:spPr>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sp3d extrusionH="152400" prstMaterial="metal">
          <a:bevelT w="304800" h="482600"/>
          <a:bevelB w="80600" h="80600"/>
        </a:sp3d>
      </dgm:spPr>
      <dgm:t>
        <a:bodyPr>
          <a:sp3d extrusionH="25400" contourW="12700">
            <a:bevelT w="38100" h="38100"/>
            <a:bevelB w="38100" h="38100"/>
            <a:contourClr>
              <a:schemeClr val="tx1"/>
            </a:contourClr>
          </a:sp3d>
        </a:bodyPr>
        <a:lstStyle/>
        <a:p>
          <a:pPr rtl="0"/>
          <a:r>
            <a:rPr lang="en-US" b="1" dirty="0" smtClean="0">
              <a:solidFill>
                <a:srgbClr val="002060"/>
              </a:solidFill>
              <a:effectLst>
                <a:outerShdw blurRad="38100" dist="38100" dir="2700000" algn="tl">
                  <a:srgbClr val="000000">
                    <a:alpha val="43137"/>
                  </a:srgbClr>
                </a:outerShdw>
              </a:effectLst>
            </a:rPr>
            <a:t>Purposeful Incarceration</a:t>
          </a:r>
          <a:endParaRPr lang="en-US" b="1" dirty="0">
            <a:solidFill>
              <a:srgbClr val="002060"/>
            </a:solidFill>
            <a:effectLst>
              <a:outerShdw blurRad="38100" dist="38100" dir="2700000" algn="tl">
                <a:srgbClr val="000000">
                  <a:alpha val="43137"/>
                </a:srgbClr>
              </a:outerShdw>
            </a:effectLst>
          </a:endParaRPr>
        </a:p>
      </dgm:t>
    </dgm:pt>
    <dgm:pt modelId="{88FD875F-5B4A-4FEE-8497-878B2F854A10}" type="parTrans" cxnId="{A8B2FEF6-B82B-45AC-A486-6B155D17CC03}">
      <dgm:prSet/>
      <dgm:spPr/>
      <dgm:t>
        <a:bodyPr/>
        <a:lstStyle/>
        <a:p>
          <a:endParaRPr lang="en-US"/>
        </a:p>
      </dgm:t>
    </dgm:pt>
    <dgm:pt modelId="{A7D3F90E-1A37-4C49-BD50-9EE03F248308}" type="sibTrans" cxnId="{A8B2FEF6-B82B-45AC-A486-6B155D17CC03}">
      <dgm:prSet/>
      <dgm:spPr/>
      <dgm:t>
        <a:bodyPr/>
        <a:lstStyle/>
        <a:p>
          <a:endParaRPr lang="en-US"/>
        </a:p>
      </dgm:t>
    </dgm:pt>
    <dgm:pt modelId="{FBEECC78-8508-4422-969F-40597366B83D}" type="pres">
      <dgm:prSet presAssocID="{F961177F-3E82-40A3-9C21-9B3317D03498}" presName="linearFlow" presStyleCnt="0">
        <dgm:presLayoutVars>
          <dgm:dir/>
          <dgm:resizeHandles val="exact"/>
        </dgm:presLayoutVars>
      </dgm:prSet>
      <dgm:spPr/>
      <dgm:t>
        <a:bodyPr/>
        <a:lstStyle/>
        <a:p>
          <a:endParaRPr lang="en-US"/>
        </a:p>
      </dgm:t>
    </dgm:pt>
    <dgm:pt modelId="{AFA7A141-9B43-43FB-B313-824348AE9DAE}" type="pres">
      <dgm:prSet presAssocID="{0D0D30B5-1FAB-4237-BDD0-533FEB9B31F1}" presName="composite" presStyleCnt="0"/>
      <dgm:spPr/>
      <dgm:t>
        <a:bodyPr/>
        <a:lstStyle/>
        <a:p>
          <a:endParaRPr lang="en-US"/>
        </a:p>
      </dgm:t>
    </dgm:pt>
    <dgm:pt modelId="{FC29F3BF-C38C-4ABD-8092-36D6BCA269A7}" type="pres">
      <dgm:prSet presAssocID="{0D0D30B5-1FAB-4237-BDD0-533FEB9B31F1}" presName="imgShp" presStyleLbl="fgImgPlace1" presStyleIdx="0" presStyleCnt="6"/>
      <dgm:spPr>
        <a:blipFill rotWithShape="0">
          <a:blip xmlns:r="http://schemas.openxmlformats.org/officeDocument/2006/relationships" r:embed="rId1">
            <a:lum contrast="12000"/>
          </a:blip>
          <a:stretch>
            <a:fillRect/>
          </a:stretch>
        </a:blipFill>
        <a:sp3d z="57200" extrusionH="127000" prstMaterial="plastic">
          <a:bevelT w="431800" h="177800"/>
          <a:bevelB w="12700" h="12700"/>
        </a:sp3d>
      </dgm:spPr>
      <dgm:t>
        <a:bodyPr/>
        <a:lstStyle/>
        <a:p>
          <a:endParaRPr lang="en-US"/>
        </a:p>
      </dgm:t>
    </dgm:pt>
    <dgm:pt modelId="{CF5F71BC-8CA0-4FAF-B710-30C965B3BC66}" type="pres">
      <dgm:prSet presAssocID="{0D0D30B5-1FAB-4237-BDD0-533FEB9B31F1}" presName="txShp" presStyleLbl="node1" presStyleIdx="0" presStyleCnt="6">
        <dgm:presLayoutVars>
          <dgm:bulletEnabled val="1"/>
        </dgm:presLayoutVars>
      </dgm:prSet>
      <dgm:spPr/>
      <dgm:t>
        <a:bodyPr/>
        <a:lstStyle/>
        <a:p>
          <a:endParaRPr lang="en-US"/>
        </a:p>
      </dgm:t>
    </dgm:pt>
    <dgm:pt modelId="{61A4ADD3-B820-42E9-B127-80D48E5ABC86}" type="pres">
      <dgm:prSet presAssocID="{E44AF653-805A-426D-9123-668677AB20C4}" presName="spacing" presStyleCnt="0"/>
      <dgm:spPr/>
      <dgm:t>
        <a:bodyPr/>
        <a:lstStyle/>
        <a:p>
          <a:endParaRPr lang="en-US"/>
        </a:p>
      </dgm:t>
    </dgm:pt>
    <dgm:pt modelId="{87A9037C-E38A-4238-9868-A59B7B0B28FE}" type="pres">
      <dgm:prSet presAssocID="{B1448BBD-AC91-49F1-ACA0-1FAA9660DDAC}" presName="composite" presStyleCnt="0"/>
      <dgm:spPr/>
      <dgm:t>
        <a:bodyPr/>
        <a:lstStyle/>
        <a:p>
          <a:endParaRPr lang="en-US"/>
        </a:p>
      </dgm:t>
    </dgm:pt>
    <dgm:pt modelId="{1900CD40-EB84-48F7-A50F-90C8CA45ACE7}" type="pres">
      <dgm:prSet presAssocID="{B1448BBD-AC91-49F1-ACA0-1FAA9660DDAC}" presName="imgShp" presStyleLbl="fgImgPlace1" presStyleIdx="1" presStyleCnt="6"/>
      <dgm:spPr>
        <a:blipFill rotWithShape="0">
          <a:blip xmlns:r="http://schemas.openxmlformats.org/officeDocument/2006/relationships" r:embed="rId1"/>
          <a:stretch>
            <a:fillRect/>
          </a:stretch>
        </a:blipFill>
        <a:sp3d z="57200" extrusionH="127000" prstMaterial="plastic">
          <a:bevelT w="431800" h="177800"/>
          <a:bevelB w="8600" h="8600"/>
        </a:sp3d>
      </dgm:spPr>
      <dgm:t>
        <a:bodyPr/>
        <a:lstStyle/>
        <a:p>
          <a:endParaRPr lang="en-US"/>
        </a:p>
      </dgm:t>
    </dgm:pt>
    <dgm:pt modelId="{A03B4C0D-5F6F-481F-8D6F-0A82D25AB22E}" type="pres">
      <dgm:prSet presAssocID="{B1448BBD-AC91-49F1-ACA0-1FAA9660DDAC}" presName="txShp" presStyleLbl="node1" presStyleIdx="1" presStyleCnt="6" custLinFactNeighborX="589" custLinFactNeighborY="-5109">
        <dgm:presLayoutVars>
          <dgm:bulletEnabled val="1"/>
        </dgm:presLayoutVars>
      </dgm:prSet>
      <dgm:spPr/>
      <dgm:t>
        <a:bodyPr/>
        <a:lstStyle/>
        <a:p>
          <a:endParaRPr lang="en-US"/>
        </a:p>
      </dgm:t>
    </dgm:pt>
    <dgm:pt modelId="{36609F5F-9555-498C-AFAE-47C49E9FDC57}" type="pres">
      <dgm:prSet presAssocID="{59AC41FC-9B4E-417F-942B-8FC74C850026}" presName="spacing" presStyleCnt="0"/>
      <dgm:spPr/>
      <dgm:t>
        <a:bodyPr/>
        <a:lstStyle/>
        <a:p>
          <a:endParaRPr lang="en-US"/>
        </a:p>
      </dgm:t>
    </dgm:pt>
    <dgm:pt modelId="{005A3F2A-8A49-493C-A3B7-AD54DFE3168C}" type="pres">
      <dgm:prSet presAssocID="{BEE1919F-92C3-45F6-8199-88B50C762DC3}" presName="composite" presStyleCnt="0"/>
      <dgm:spPr/>
      <dgm:t>
        <a:bodyPr/>
        <a:lstStyle/>
        <a:p>
          <a:endParaRPr lang="en-US"/>
        </a:p>
      </dgm:t>
    </dgm:pt>
    <dgm:pt modelId="{CA748384-7B86-4FAE-8681-C3364776FCAC}" type="pres">
      <dgm:prSet presAssocID="{BEE1919F-92C3-45F6-8199-88B50C762DC3}" presName="imgShp" presStyleLbl="fgImgPlace1" presStyleIdx="2" presStyleCnt="6"/>
      <dgm:spPr>
        <a:blipFill rotWithShape="0">
          <a:blip xmlns:r="http://schemas.openxmlformats.org/officeDocument/2006/relationships" r:embed="rId1"/>
          <a:stretch>
            <a:fillRect/>
          </a:stretch>
        </a:blipFill>
        <a:sp3d z="57200" extrusionH="127000" prstMaterial="plastic">
          <a:bevelT w="431800" h="177800"/>
          <a:bevelB w="8600" h="8600" prst="relaxedInset"/>
        </a:sp3d>
      </dgm:spPr>
      <dgm:t>
        <a:bodyPr/>
        <a:lstStyle/>
        <a:p>
          <a:endParaRPr lang="en-US"/>
        </a:p>
      </dgm:t>
    </dgm:pt>
    <dgm:pt modelId="{8D817014-EB89-4FC3-B140-41BE8B27210D}" type="pres">
      <dgm:prSet presAssocID="{BEE1919F-92C3-45F6-8199-88B50C762DC3}" presName="txShp" presStyleLbl="node1" presStyleIdx="2" presStyleCnt="6" custLinFactNeighborX="589" custLinFactNeighborY="395">
        <dgm:presLayoutVars>
          <dgm:bulletEnabled val="1"/>
        </dgm:presLayoutVars>
      </dgm:prSet>
      <dgm:spPr/>
      <dgm:t>
        <a:bodyPr/>
        <a:lstStyle/>
        <a:p>
          <a:endParaRPr lang="en-US"/>
        </a:p>
      </dgm:t>
    </dgm:pt>
    <dgm:pt modelId="{1E5A8A94-C803-4F73-8163-61C55FB2734A}" type="pres">
      <dgm:prSet presAssocID="{5E34E29C-5F59-4305-BD29-FD4D97C2E931}" presName="spacing" presStyleCnt="0"/>
      <dgm:spPr/>
      <dgm:t>
        <a:bodyPr/>
        <a:lstStyle/>
        <a:p>
          <a:endParaRPr lang="en-US"/>
        </a:p>
      </dgm:t>
    </dgm:pt>
    <dgm:pt modelId="{B179850D-7356-418C-9A07-F5CCF1008507}" type="pres">
      <dgm:prSet presAssocID="{4E9C1C61-0C28-4D6C-AD54-87A44382E7F0}" presName="composite" presStyleCnt="0"/>
      <dgm:spPr/>
      <dgm:t>
        <a:bodyPr/>
        <a:lstStyle/>
        <a:p>
          <a:endParaRPr lang="en-US"/>
        </a:p>
      </dgm:t>
    </dgm:pt>
    <dgm:pt modelId="{D1C73E56-3AA9-4B45-B439-FA23D939EEC9}" type="pres">
      <dgm:prSet presAssocID="{4E9C1C61-0C28-4D6C-AD54-87A44382E7F0}" presName="imgShp" presStyleLbl="fgImgPlace1" presStyleIdx="3" presStyleCnt="6"/>
      <dgm:spPr>
        <a:blipFill rotWithShape="0">
          <a:blip xmlns:r="http://schemas.openxmlformats.org/officeDocument/2006/relationships" r:embed="rId1"/>
          <a:stretch>
            <a:fillRect/>
          </a:stretch>
        </a:blipFill>
        <a:sp3d z="57200" extrusionH="127000" prstMaterial="plastic">
          <a:bevelT w="431800" h="177800"/>
          <a:bevelB w="8600" h="8600" prst="relaxedInset"/>
        </a:sp3d>
      </dgm:spPr>
      <dgm:t>
        <a:bodyPr/>
        <a:lstStyle/>
        <a:p>
          <a:endParaRPr lang="en-US"/>
        </a:p>
      </dgm:t>
    </dgm:pt>
    <dgm:pt modelId="{EDCEC23D-3131-4220-9852-61469EFC95CC}" type="pres">
      <dgm:prSet presAssocID="{4E9C1C61-0C28-4D6C-AD54-87A44382E7F0}" presName="txShp" presStyleLbl="node1" presStyleIdx="3" presStyleCnt="6">
        <dgm:presLayoutVars>
          <dgm:bulletEnabled val="1"/>
        </dgm:presLayoutVars>
      </dgm:prSet>
      <dgm:spPr/>
      <dgm:t>
        <a:bodyPr/>
        <a:lstStyle/>
        <a:p>
          <a:endParaRPr lang="en-US"/>
        </a:p>
      </dgm:t>
    </dgm:pt>
    <dgm:pt modelId="{90C5C174-3FDC-43BC-A037-40624C9FA29F}" type="pres">
      <dgm:prSet presAssocID="{AD04F278-5B05-47D9-B0D4-35D3D414DFE5}" presName="spacing" presStyleCnt="0"/>
      <dgm:spPr/>
      <dgm:t>
        <a:bodyPr/>
        <a:lstStyle/>
        <a:p>
          <a:endParaRPr lang="en-US"/>
        </a:p>
      </dgm:t>
    </dgm:pt>
    <dgm:pt modelId="{4FA955B6-D59D-42B5-B018-7220E58E3F9C}" type="pres">
      <dgm:prSet presAssocID="{0A72BD33-41D5-42A1-A659-F1D69D9A24BC}" presName="composite" presStyleCnt="0"/>
      <dgm:spPr/>
      <dgm:t>
        <a:bodyPr/>
        <a:lstStyle/>
        <a:p>
          <a:endParaRPr lang="en-US"/>
        </a:p>
      </dgm:t>
    </dgm:pt>
    <dgm:pt modelId="{4721F97D-5CE9-4889-B17A-4CE2549119B9}" type="pres">
      <dgm:prSet presAssocID="{0A72BD33-41D5-42A1-A659-F1D69D9A24BC}" presName="imgShp" presStyleLbl="fgImgPlace1" presStyleIdx="4" presStyleCnt="6"/>
      <dgm:spPr>
        <a:blipFill rotWithShape="0">
          <a:blip xmlns:r="http://schemas.openxmlformats.org/officeDocument/2006/relationships" r:embed="rId1"/>
          <a:stretch>
            <a:fillRect/>
          </a:stretch>
        </a:blipFill>
        <a:sp3d z="57200" extrusionH="127000" prstMaterial="plastic">
          <a:bevelT w="431800" h="177800"/>
          <a:bevelB w="8600" h="8600"/>
        </a:sp3d>
      </dgm:spPr>
      <dgm:t>
        <a:bodyPr/>
        <a:lstStyle/>
        <a:p>
          <a:endParaRPr lang="en-US"/>
        </a:p>
      </dgm:t>
    </dgm:pt>
    <dgm:pt modelId="{31517D0D-9629-4617-9BAB-DC068BC87612}" type="pres">
      <dgm:prSet presAssocID="{0A72BD33-41D5-42A1-A659-F1D69D9A24BC}" presName="txShp" presStyleLbl="node1" presStyleIdx="4" presStyleCnt="6">
        <dgm:presLayoutVars>
          <dgm:bulletEnabled val="1"/>
        </dgm:presLayoutVars>
      </dgm:prSet>
      <dgm:spPr/>
      <dgm:t>
        <a:bodyPr/>
        <a:lstStyle/>
        <a:p>
          <a:endParaRPr lang="en-US"/>
        </a:p>
      </dgm:t>
    </dgm:pt>
    <dgm:pt modelId="{6DB0B38D-9347-40FE-9312-D6769FED93FE}" type="pres">
      <dgm:prSet presAssocID="{DBA4EF49-AD90-4D10-9011-E56377E5CB33}" presName="spacing" presStyleCnt="0"/>
      <dgm:spPr/>
      <dgm:t>
        <a:bodyPr/>
        <a:lstStyle/>
        <a:p>
          <a:endParaRPr lang="en-US"/>
        </a:p>
      </dgm:t>
    </dgm:pt>
    <dgm:pt modelId="{065D762B-2F3F-459C-8733-3ED359C72F9A}" type="pres">
      <dgm:prSet presAssocID="{1AD0FBDA-A2AD-467B-AF2E-598AEBF394FC}" presName="composite" presStyleCnt="0"/>
      <dgm:spPr/>
      <dgm:t>
        <a:bodyPr/>
        <a:lstStyle/>
        <a:p>
          <a:endParaRPr lang="en-US"/>
        </a:p>
      </dgm:t>
    </dgm:pt>
    <dgm:pt modelId="{02716C3C-904E-49DA-A5AE-81962E05E4E8}" type="pres">
      <dgm:prSet presAssocID="{1AD0FBDA-A2AD-467B-AF2E-598AEBF394FC}" presName="imgShp" presStyleLbl="fgImgPlace1" presStyleIdx="5" presStyleCnt="6"/>
      <dgm:spPr>
        <a:blipFill rotWithShape="0">
          <a:blip xmlns:r="http://schemas.openxmlformats.org/officeDocument/2006/relationships" r:embed="rId1"/>
          <a:stretch>
            <a:fillRect/>
          </a:stretch>
        </a:blipFill>
        <a:ln>
          <a:noFill/>
        </a:ln>
        <a:sp3d z="57200" extrusionH="127000" prstMaterial="plastic">
          <a:bevelT w="431800" h="177800"/>
          <a:bevelB w="8600" h="8600"/>
        </a:sp3d>
      </dgm:spPr>
      <dgm:t>
        <a:bodyPr/>
        <a:lstStyle/>
        <a:p>
          <a:endParaRPr lang="en-US"/>
        </a:p>
      </dgm:t>
    </dgm:pt>
    <dgm:pt modelId="{82A933BD-B51D-443B-85B4-B548F2C7B02D}" type="pres">
      <dgm:prSet presAssocID="{1AD0FBDA-A2AD-467B-AF2E-598AEBF394FC}" presName="txShp" presStyleLbl="node1" presStyleIdx="5" presStyleCnt="6">
        <dgm:presLayoutVars>
          <dgm:bulletEnabled val="1"/>
        </dgm:presLayoutVars>
      </dgm:prSet>
      <dgm:spPr/>
      <dgm:t>
        <a:bodyPr/>
        <a:lstStyle/>
        <a:p>
          <a:endParaRPr lang="en-US"/>
        </a:p>
      </dgm:t>
    </dgm:pt>
  </dgm:ptLst>
  <dgm:cxnLst>
    <dgm:cxn modelId="{D2CF6472-854E-44A3-A1FC-4F71AA017E4D}" srcId="{F961177F-3E82-40A3-9C21-9B3317D03498}" destId="{0D0D30B5-1FAB-4237-BDD0-533FEB9B31F1}" srcOrd="0" destOrd="0" parTransId="{8C8F822D-1916-4059-8D6D-DA0F40C7007A}" sibTransId="{E44AF653-805A-426D-9123-668677AB20C4}"/>
    <dgm:cxn modelId="{38A1FF8E-FFF3-40A3-8912-7F4240582D42}" type="presOf" srcId="{F961177F-3E82-40A3-9C21-9B3317D03498}" destId="{FBEECC78-8508-4422-969F-40597366B83D}" srcOrd="0" destOrd="0" presId="urn:microsoft.com/office/officeart/2005/8/layout/vList3"/>
    <dgm:cxn modelId="{FCF6D61C-C05F-4FE5-A43A-14CA81198830}" srcId="{F961177F-3E82-40A3-9C21-9B3317D03498}" destId="{BEE1919F-92C3-45F6-8199-88B50C762DC3}" srcOrd="2" destOrd="0" parTransId="{8BF14E1A-E671-458D-94EF-798A17349FC2}" sibTransId="{5E34E29C-5F59-4305-BD29-FD4D97C2E931}"/>
    <dgm:cxn modelId="{A308DF28-32C7-4882-ADEC-02EECAD65773}" srcId="{F961177F-3E82-40A3-9C21-9B3317D03498}" destId="{0A72BD33-41D5-42A1-A659-F1D69D9A24BC}" srcOrd="4" destOrd="0" parTransId="{B7EB3682-2890-4255-9FBA-3B73F88B05E8}" sibTransId="{DBA4EF49-AD90-4D10-9011-E56377E5CB33}"/>
    <dgm:cxn modelId="{5BDBC692-20D1-43F8-AE90-B2F6DF20D655}" type="presOf" srcId="{0A72BD33-41D5-42A1-A659-F1D69D9A24BC}" destId="{31517D0D-9629-4617-9BAB-DC068BC87612}" srcOrd="0" destOrd="0" presId="urn:microsoft.com/office/officeart/2005/8/layout/vList3"/>
    <dgm:cxn modelId="{1C4D6581-CAD2-49B9-B711-210AF7EFFFFA}" type="presOf" srcId="{4E9C1C61-0C28-4D6C-AD54-87A44382E7F0}" destId="{EDCEC23D-3131-4220-9852-61469EFC95CC}" srcOrd="0" destOrd="0" presId="urn:microsoft.com/office/officeart/2005/8/layout/vList3"/>
    <dgm:cxn modelId="{E9CBFA90-2949-4B2F-8BE7-4827C45E3F13}" type="presOf" srcId="{1AD0FBDA-A2AD-467B-AF2E-598AEBF394FC}" destId="{82A933BD-B51D-443B-85B4-B548F2C7B02D}" srcOrd="0" destOrd="0" presId="urn:microsoft.com/office/officeart/2005/8/layout/vList3"/>
    <dgm:cxn modelId="{D2B50D53-B331-49CF-84C0-185821D1E23C}" type="presOf" srcId="{B1448BBD-AC91-49F1-ACA0-1FAA9660DDAC}" destId="{A03B4C0D-5F6F-481F-8D6F-0A82D25AB22E}" srcOrd="0" destOrd="0" presId="urn:microsoft.com/office/officeart/2005/8/layout/vList3"/>
    <dgm:cxn modelId="{A8B2FEF6-B82B-45AC-A486-6B155D17CC03}" srcId="{F961177F-3E82-40A3-9C21-9B3317D03498}" destId="{1AD0FBDA-A2AD-467B-AF2E-598AEBF394FC}" srcOrd="5" destOrd="0" parTransId="{88FD875F-5B4A-4FEE-8497-878B2F854A10}" sibTransId="{A7D3F90E-1A37-4C49-BD50-9EE03F248308}"/>
    <dgm:cxn modelId="{BA1CA37F-891A-48E6-95A6-8C1EBDE961F3}" srcId="{F961177F-3E82-40A3-9C21-9B3317D03498}" destId="{B1448BBD-AC91-49F1-ACA0-1FAA9660DDAC}" srcOrd="1" destOrd="0" parTransId="{3D04C1CD-D87C-43CA-9980-860C93D9F525}" sibTransId="{59AC41FC-9B4E-417F-942B-8FC74C850026}"/>
    <dgm:cxn modelId="{F4426362-0DAB-44A2-99F9-121FECCFAFFB}" srcId="{F961177F-3E82-40A3-9C21-9B3317D03498}" destId="{4E9C1C61-0C28-4D6C-AD54-87A44382E7F0}" srcOrd="3" destOrd="0" parTransId="{E9FEC829-472C-4058-A786-F70EF61C3A6E}" sibTransId="{AD04F278-5B05-47D9-B0D4-35D3D414DFE5}"/>
    <dgm:cxn modelId="{3585C35A-0F2E-4100-A449-8D411EFD2369}" type="presOf" srcId="{0D0D30B5-1FAB-4237-BDD0-533FEB9B31F1}" destId="{CF5F71BC-8CA0-4FAF-B710-30C965B3BC66}" srcOrd="0" destOrd="0" presId="urn:microsoft.com/office/officeart/2005/8/layout/vList3"/>
    <dgm:cxn modelId="{338EBC99-6383-4DA4-AEB4-9A5068190D1C}" type="presOf" srcId="{BEE1919F-92C3-45F6-8199-88B50C762DC3}" destId="{8D817014-EB89-4FC3-B140-41BE8B27210D}" srcOrd="0" destOrd="0" presId="urn:microsoft.com/office/officeart/2005/8/layout/vList3"/>
    <dgm:cxn modelId="{77EA2429-B3AC-4A4A-8A24-2779BE46DE51}" type="presParOf" srcId="{FBEECC78-8508-4422-969F-40597366B83D}" destId="{AFA7A141-9B43-43FB-B313-824348AE9DAE}" srcOrd="0" destOrd="0" presId="urn:microsoft.com/office/officeart/2005/8/layout/vList3"/>
    <dgm:cxn modelId="{C43896B0-4E87-4E58-92DE-D5D600A390EB}" type="presParOf" srcId="{AFA7A141-9B43-43FB-B313-824348AE9DAE}" destId="{FC29F3BF-C38C-4ABD-8092-36D6BCA269A7}" srcOrd="0" destOrd="0" presId="urn:microsoft.com/office/officeart/2005/8/layout/vList3"/>
    <dgm:cxn modelId="{2623394D-F424-41B8-8224-F59766063399}" type="presParOf" srcId="{AFA7A141-9B43-43FB-B313-824348AE9DAE}" destId="{CF5F71BC-8CA0-4FAF-B710-30C965B3BC66}" srcOrd="1" destOrd="0" presId="urn:microsoft.com/office/officeart/2005/8/layout/vList3"/>
    <dgm:cxn modelId="{D765239D-7A9F-4B16-BD6A-BEA74BE71C57}" type="presParOf" srcId="{FBEECC78-8508-4422-969F-40597366B83D}" destId="{61A4ADD3-B820-42E9-B127-80D48E5ABC86}" srcOrd="1" destOrd="0" presId="urn:microsoft.com/office/officeart/2005/8/layout/vList3"/>
    <dgm:cxn modelId="{7604E988-8707-4380-BCB4-BE8EB863E6D6}" type="presParOf" srcId="{FBEECC78-8508-4422-969F-40597366B83D}" destId="{87A9037C-E38A-4238-9868-A59B7B0B28FE}" srcOrd="2" destOrd="0" presId="urn:microsoft.com/office/officeart/2005/8/layout/vList3"/>
    <dgm:cxn modelId="{1909CD1F-CA8F-4715-BAAD-E9A05FC0369F}" type="presParOf" srcId="{87A9037C-E38A-4238-9868-A59B7B0B28FE}" destId="{1900CD40-EB84-48F7-A50F-90C8CA45ACE7}" srcOrd="0" destOrd="0" presId="urn:microsoft.com/office/officeart/2005/8/layout/vList3"/>
    <dgm:cxn modelId="{C46C302F-D73F-4DC2-A573-969724D32D5B}" type="presParOf" srcId="{87A9037C-E38A-4238-9868-A59B7B0B28FE}" destId="{A03B4C0D-5F6F-481F-8D6F-0A82D25AB22E}" srcOrd="1" destOrd="0" presId="urn:microsoft.com/office/officeart/2005/8/layout/vList3"/>
    <dgm:cxn modelId="{2B656179-E404-483A-B373-D82B1E58B859}" type="presParOf" srcId="{FBEECC78-8508-4422-969F-40597366B83D}" destId="{36609F5F-9555-498C-AFAE-47C49E9FDC57}" srcOrd="3" destOrd="0" presId="urn:microsoft.com/office/officeart/2005/8/layout/vList3"/>
    <dgm:cxn modelId="{DD594B99-3A3C-4C14-AE40-0BC5E0D4F0BA}" type="presParOf" srcId="{FBEECC78-8508-4422-969F-40597366B83D}" destId="{005A3F2A-8A49-493C-A3B7-AD54DFE3168C}" srcOrd="4" destOrd="0" presId="urn:microsoft.com/office/officeart/2005/8/layout/vList3"/>
    <dgm:cxn modelId="{1E24BF12-8698-446D-944C-7CF6229D7CC9}" type="presParOf" srcId="{005A3F2A-8A49-493C-A3B7-AD54DFE3168C}" destId="{CA748384-7B86-4FAE-8681-C3364776FCAC}" srcOrd="0" destOrd="0" presId="urn:microsoft.com/office/officeart/2005/8/layout/vList3"/>
    <dgm:cxn modelId="{B0BA1DA5-B467-4692-BABC-BA287A96255F}" type="presParOf" srcId="{005A3F2A-8A49-493C-A3B7-AD54DFE3168C}" destId="{8D817014-EB89-4FC3-B140-41BE8B27210D}" srcOrd="1" destOrd="0" presId="urn:microsoft.com/office/officeart/2005/8/layout/vList3"/>
    <dgm:cxn modelId="{17E9A585-F5BB-4629-8A1F-6176060D4741}" type="presParOf" srcId="{FBEECC78-8508-4422-969F-40597366B83D}" destId="{1E5A8A94-C803-4F73-8163-61C55FB2734A}" srcOrd="5" destOrd="0" presId="urn:microsoft.com/office/officeart/2005/8/layout/vList3"/>
    <dgm:cxn modelId="{3982E9ED-7B25-408C-9CBA-4A3AAB25B00A}" type="presParOf" srcId="{FBEECC78-8508-4422-969F-40597366B83D}" destId="{B179850D-7356-418C-9A07-F5CCF1008507}" srcOrd="6" destOrd="0" presId="urn:microsoft.com/office/officeart/2005/8/layout/vList3"/>
    <dgm:cxn modelId="{CDB69825-A587-4F3A-993D-47E8CCBA2EFC}" type="presParOf" srcId="{B179850D-7356-418C-9A07-F5CCF1008507}" destId="{D1C73E56-3AA9-4B45-B439-FA23D939EEC9}" srcOrd="0" destOrd="0" presId="urn:microsoft.com/office/officeart/2005/8/layout/vList3"/>
    <dgm:cxn modelId="{3A19EDE7-2B79-4D4B-938B-4E46D572EE4E}" type="presParOf" srcId="{B179850D-7356-418C-9A07-F5CCF1008507}" destId="{EDCEC23D-3131-4220-9852-61469EFC95CC}" srcOrd="1" destOrd="0" presId="urn:microsoft.com/office/officeart/2005/8/layout/vList3"/>
    <dgm:cxn modelId="{60FEB101-D59B-49F9-8113-ED8264445C8F}" type="presParOf" srcId="{FBEECC78-8508-4422-969F-40597366B83D}" destId="{90C5C174-3FDC-43BC-A037-40624C9FA29F}" srcOrd="7" destOrd="0" presId="urn:microsoft.com/office/officeart/2005/8/layout/vList3"/>
    <dgm:cxn modelId="{65D09624-33A0-47CB-AEBB-D4AFFDBD72D7}" type="presParOf" srcId="{FBEECC78-8508-4422-969F-40597366B83D}" destId="{4FA955B6-D59D-42B5-B018-7220E58E3F9C}" srcOrd="8" destOrd="0" presId="urn:microsoft.com/office/officeart/2005/8/layout/vList3"/>
    <dgm:cxn modelId="{8FCCC28B-F835-4C94-B958-15F778414D42}" type="presParOf" srcId="{4FA955B6-D59D-42B5-B018-7220E58E3F9C}" destId="{4721F97D-5CE9-4889-B17A-4CE2549119B9}" srcOrd="0" destOrd="0" presId="urn:microsoft.com/office/officeart/2005/8/layout/vList3"/>
    <dgm:cxn modelId="{461CF1FF-4389-4589-BAD9-5807B56AF5C0}" type="presParOf" srcId="{4FA955B6-D59D-42B5-B018-7220E58E3F9C}" destId="{31517D0D-9629-4617-9BAB-DC068BC87612}" srcOrd="1" destOrd="0" presId="urn:microsoft.com/office/officeart/2005/8/layout/vList3"/>
    <dgm:cxn modelId="{2BE572A3-62DE-42B5-B599-7E8101929CEB}" type="presParOf" srcId="{FBEECC78-8508-4422-969F-40597366B83D}" destId="{6DB0B38D-9347-40FE-9312-D6769FED93FE}" srcOrd="9" destOrd="0" presId="urn:microsoft.com/office/officeart/2005/8/layout/vList3"/>
    <dgm:cxn modelId="{312D1F7C-C1B3-44C0-B8A0-47D254497039}" type="presParOf" srcId="{FBEECC78-8508-4422-969F-40597366B83D}" destId="{065D762B-2F3F-459C-8733-3ED359C72F9A}" srcOrd="10" destOrd="0" presId="urn:microsoft.com/office/officeart/2005/8/layout/vList3"/>
    <dgm:cxn modelId="{6926D125-5A87-4CEB-B98A-2F513254625D}" type="presParOf" srcId="{065D762B-2F3F-459C-8733-3ED359C72F9A}" destId="{02716C3C-904E-49DA-A5AE-81962E05E4E8}" srcOrd="0" destOrd="0" presId="urn:microsoft.com/office/officeart/2005/8/layout/vList3"/>
    <dgm:cxn modelId="{1BED083E-C6CA-4E36-ADF6-B83B243B5BB1}" type="presParOf" srcId="{065D762B-2F3F-459C-8733-3ED359C72F9A}" destId="{82A933BD-B51D-443B-85B4-B548F2C7B02D}" srcOrd="1" destOrd="0" presId="urn:microsoft.com/office/officeart/2005/8/layout/vList3"/>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206354-C763-4112-977A-3CAAB473054E}" type="doc">
      <dgm:prSet loTypeId="urn:microsoft.com/office/officeart/2005/8/layout/vList5" loCatId="list" qsTypeId="urn:microsoft.com/office/officeart/2005/8/quickstyle/3d6" qsCatId="3D" csTypeId="urn:microsoft.com/office/officeart/2005/8/colors/accent2_4" csCatId="accent2"/>
      <dgm:spPr/>
      <dgm:t>
        <a:bodyPr/>
        <a:lstStyle/>
        <a:p>
          <a:endParaRPr lang="en-US"/>
        </a:p>
      </dgm:t>
    </dgm:pt>
    <dgm:pt modelId="{36CA785B-57FB-4135-977E-604FF4E57087}">
      <dgm:prSet/>
      <dgm:spPr/>
      <dgm:t>
        <a:bodyPr/>
        <a:lstStyle/>
        <a:p>
          <a:pPr rtl="0"/>
          <a:r>
            <a:rPr lang="en-US" dirty="0" smtClean="0">
              <a:solidFill>
                <a:schemeClr val="accent2">
                  <a:lumMod val="25000"/>
                </a:schemeClr>
              </a:solidFill>
            </a:rPr>
            <a:t>Phase 1: Education </a:t>
          </a:r>
          <a:endParaRPr lang="en-US" dirty="0">
            <a:solidFill>
              <a:schemeClr val="accent2">
                <a:lumMod val="25000"/>
              </a:schemeClr>
            </a:solidFill>
          </a:endParaRPr>
        </a:p>
      </dgm:t>
    </dgm:pt>
    <dgm:pt modelId="{67C5F1E7-4918-4D79-B5C6-BF87A2EE22DE}" type="parTrans" cxnId="{32565DBF-8E1F-40C9-BF71-35203CF9B5DF}">
      <dgm:prSet/>
      <dgm:spPr/>
      <dgm:t>
        <a:bodyPr/>
        <a:lstStyle/>
        <a:p>
          <a:endParaRPr lang="en-US"/>
        </a:p>
      </dgm:t>
    </dgm:pt>
    <dgm:pt modelId="{DB8805D2-0473-4DB2-B0D4-1E051677AF5C}" type="sibTrans" cxnId="{32565DBF-8E1F-40C9-BF71-35203CF9B5DF}">
      <dgm:prSet/>
      <dgm:spPr/>
      <dgm:t>
        <a:bodyPr/>
        <a:lstStyle/>
        <a:p>
          <a:endParaRPr lang="en-US"/>
        </a:p>
      </dgm:t>
    </dgm:pt>
    <dgm:pt modelId="{B580F256-023F-4CED-AAA3-AD213BFF2560}">
      <dgm:prSet custT="1"/>
      <dgm:spPr/>
      <dgm:t>
        <a:bodyPr/>
        <a:lstStyle/>
        <a:p>
          <a:pPr rtl="0"/>
          <a:r>
            <a:rPr lang="en-US" sz="1800" dirty="0" smtClean="0"/>
            <a:t>No time cut</a:t>
          </a:r>
          <a:endParaRPr lang="en-US" sz="1800" dirty="0"/>
        </a:p>
      </dgm:t>
    </dgm:pt>
    <dgm:pt modelId="{83309254-2878-4A83-900D-9E55C33676EB}" type="parTrans" cxnId="{C63D3F9C-D95A-49ED-8D64-BA7F604A8D31}">
      <dgm:prSet/>
      <dgm:spPr/>
      <dgm:t>
        <a:bodyPr/>
        <a:lstStyle/>
        <a:p>
          <a:endParaRPr lang="en-US"/>
        </a:p>
      </dgm:t>
    </dgm:pt>
    <dgm:pt modelId="{2460D36A-5D3D-42FE-99BB-10CAE8FF639E}" type="sibTrans" cxnId="{C63D3F9C-D95A-49ED-8D64-BA7F604A8D31}">
      <dgm:prSet/>
      <dgm:spPr/>
      <dgm:t>
        <a:bodyPr/>
        <a:lstStyle/>
        <a:p>
          <a:endParaRPr lang="en-US"/>
        </a:p>
      </dgm:t>
    </dgm:pt>
    <dgm:pt modelId="{9A258C7F-E1F4-4D2B-9E52-58E859F48754}">
      <dgm:prSet/>
      <dgm:spPr/>
      <dgm:t>
        <a:bodyPr/>
        <a:lstStyle/>
        <a:p>
          <a:pPr rtl="0"/>
          <a:r>
            <a:rPr lang="en-US" dirty="0" smtClean="0">
              <a:solidFill>
                <a:schemeClr val="accent2">
                  <a:lumMod val="25000"/>
                </a:schemeClr>
              </a:solidFill>
            </a:rPr>
            <a:t>Phase 2: Primary Treatment </a:t>
          </a:r>
          <a:endParaRPr lang="en-US" dirty="0">
            <a:solidFill>
              <a:schemeClr val="accent2">
                <a:lumMod val="25000"/>
              </a:schemeClr>
            </a:solidFill>
          </a:endParaRPr>
        </a:p>
      </dgm:t>
    </dgm:pt>
    <dgm:pt modelId="{6B33768D-4985-4C83-AC9A-0B586337F1CE}" type="parTrans" cxnId="{BC66980C-3828-42E4-96DD-FB644E49B1E1}">
      <dgm:prSet/>
      <dgm:spPr/>
      <dgm:t>
        <a:bodyPr/>
        <a:lstStyle/>
        <a:p>
          <a:endParaRPr lang="en-US"/>
        </a:p>
      </dgm:t>
    </dgm:pt>
    <dgm:pt modelId="{D9B7D9D7-2659-4E1B-B5A9-DE8B6577C49C}" type="sibTrans" cxnId="{BC66980C-3828-42E4-96DD-FB644E49B1E1}">
      <dgm:prSet/>
      <dgm:spPr/>
      <dgm:t>
        <a:bodyPr/>
        <a:lstStyle/>
        <a:p>
          <a:endParaRPr lang="en-US"/>
        </a:p>
      </dgm:t>
    </dgm:pt>
    <dgm:pt modelId="{BB024253-56E2-45C3-9477-1362A3DC9752}">
      <dgm:prSet/>
      <dgm:spPr/>
      <dgm:t>
        <a:bodyPr/>
        <a:lstStyle/>
        <a:p>
          <a:pPr rtl="0"/>
          <a:r>
            <a:rPr lang="en-US" dirty="0" smtClean="0"/>
            <a:t>Substance Abuse treatment with an emphasis on Cognitive      Behavioral Approaches</a:t>
          </a:r>
          <a:endParaRPr lang="en-US" dirty="0"/>
        </a:p>
      </dgm:t>
    </dgm:pt>
    <dgm:pt modelId="{A117FDEF-E619-41BB-9FCA-D5B163477E0A}" type="parTrans" cxnId="{9B35475D-4FBD-492C-BC06-B5FF77764068}">
      <dgm:prSet/>
      <dgm:spPr/>
      <dgm:t>
        <a:bodyPr/>
        <a:lstStyle/>
        <a:p>
          <a:endParaRPr lang="en-US"/>
        </a:p>
      </dgm:t>
    </dgm:pt>
    <dgm:pt modelId="{B82CCE88-4204-4916-9AAE-E08708713376}" type="sibTrans" cxnId="{9B35475D-4FBD-492C-BC06-B5FF77764068}">
      <dgm:prSet/>
      <dgm:spPr/>
      <dgm:t>
        <a:bodyPr/>
        <a:lstStyle/>
        <a:p>
          <a:endParaRPr lang="en-US"/>
        </a:p>
      </dgm:t>
    </dgm:pt>
    <dgm:pt modelId="{2323ABEA-ED58-481B-9B99-DF30B1886F1A}">
      <dgm:prSet/>
      <dgm:spPr/>
      <dgm:t>
        <a:bodyPr/>
        <a:lstStyle/>
        <a:p>
          <a:pPr rtl="0"/>
          <a:r>
            <a:rPr lang="en-US" dirty="0" smtClean="0"/>
            <a:t>Up to 90 day time cut</a:t>
          </a:r>
          <a:endParaRPr lang="en-US" dirty="0"/>
        </a:p>
      </dgm:t>
    </dgm:pt>
    <dgm:pt modelId="{28CB9764-C672-49EA-BE7B-BA8BCCB6E153}" type="parTrans" cxnId="{871A0DE2-A964-4BE1-909B-C66FB8D8E9E3}">
      <dgm:prSet/>
      <dgm:spPr/>
      <dgm:t>
        <a:bodyPr/>
        <a:lstStyle/>
        <a:p>
          <a:endParaRPr lang="en-US"/>
        </a:p>
      </dgm:t>
    </dgm:pt>
    <dgm:pt modelId="{AB109645-AC79-489C-B601-3576A261E1FE}" type="sibTrans" cxnId="{871A0DE2-A964-4BE1-909B-C66FB8D8E9E3}">
      <dgm:prSet/>
      <dgm:spPr/>
      <dgm:t>
        <a:bodyPr/>
        <a:lstStyle/>
        <a:p>
          <a:endParaRPr lang="en-US"/>
        </a:p>
      </dgm:t>
    </dgm:pt>
    <dgm:pt modelId="{49C8CE6B-7C29-4A43-9106-F5D19456E8A1}">
      <dgm:prSet/>
      <dgm:spPr/>
      <dgm:t>
        <a:bodyPr/>
        <a:lstStyle/>
        <a:p>
          <a:pPr rtl="0"/>
          <a:r>
            <a:rPr lang="en-US" dirty="0" smtClean="0">
              <a:solidFill>
                <a:schemeClr val="accent2">
                  <a:lumMod val="25000"/>
                </a:schemeClr>
              </a:solidFill>
            </a:rPr>
            <a:t>Phase 3: Relapse prevention </a:t>
          </a:r>
          <a:endParaRPr lang="en-US" dirty="0">
            <a:solidFill>
              <a:schemeClr val="accent2">
                <a:lumMod val="25000"/>
              </a:schemeClr>
            </a:solidFill>
          </a:endParaRPr>
        </a:p>
      </dgm:t>
    </dgm:pt>
    <dgm:pt modelId="{3514B659-AD42-4C39-9E02-4F210D898EB3}" type="parTrans" cxnId="{1100A732-EDC3-4C0A-A179-4004D0292CFE}">
      <dgm:prSet/>
      <dgm:spPr/>
      <dgm:t>
        <a:bodyPr/>
        <a:lstStyle/>
        <a:p>
          <a:endParaRPr lang="en-US"/>
        </a:p>
      </dgm:t>
    </dgm:pt>
    <dgm:pt modelId="{E1655778-1960-4E56-B5C2-F5F0341FC9E9}" type="sibTrans" cxnId="{1100A732-EDC3-4C0A-A179-4004D0292CFE}">
      <dgm:prSet/>
      <dgm:spPr/>
      <dgm:t>
        <a:bodyPr/>
        <a:lstStyle/>
        <a:p>
          <a:endParaRPr lang="en-US"/>
        </a:p>
      </dgm:t>
    </dgm:pt>
    <dgm:pt modelId="{8E1731DE-B790-425D-B6FD-7FB96CC41F63}">
      <dgm:prSet/>
      <dgm:spPr/>
      <dgm:t>
        <a:bodyPr/>
        <a:lstStyle/>
        <a:p>
          <a:pPr rtl="0"/>
          <a:r>
            <a:rPr lang="en-US" dirty="0" smtClean="0"/>
            <a:t>Focus is on maintaining sobriety</a:t>
          </a:r>
          <a:endParaRPr lang="en-US" dirty="0"/>
        </a:p>
      </dgm:t>
    </dgm:pt>
    <dgm:pt modelId="{8D84046E-45F8-4200-95CE-8D1F010CDC4B}" type="parTrans" cxnId="{1C2CC425-0FD5-4D36-8BBD-C98C971DD7DA}">
      <dgm:prSet/>
      <dgm:spPr/>
      <dgm:t>
        <a:bodyPr/>
        <a:lstStyle/>
        <a:p>
          <a:endParaRPr lang="en-US"/>
        </a:p>
      </dgm:t>
    </dgm:pt>
    <dgm:pt modelId="{6E02011B-2A89-4C9F-B437-9024A09C9473}" type="sibTrans" cxnId="{1C2CC425-0FD5-4D36-8BBD-C98C971DD7DA}">
      <dgm:prSet/>
      <dgm:spPr/>
      <dgm:t>
        <a:bodyPr/>
        <a:lstStyle/>
        <a:p>
          <a:endParaRPr lang="en-US"/>
        </a:p>
      </dgm:t>
    </dgm:pt>
    <dgm:pt modelId="{D5F82790-9D21-46F5-9731-0B42D8D8D61F}">
      <dgm:prSet/>
      <dgm:spPr/>
      <dgm:t>
        <a:bodyPr/>
        <a:lstStyle/>
        <a:p>
          <a:pPr rtl="0"/>
          <a:r>
            <a:rPr lang="en-US" dirty="0" smtClean="0"/>
            <a:t>Life skills</a:t>
          </a:r>
          <a:endParaRPr lang="en-US" dirty="0"/>
        </a:p>
      </dgm:t>
    </dgm:pt>
    <dgm:pt modelId="{A4B32276-F394-46C8-A6FB-263D52914174}" type="parTrans" cxnId="{C99ED146-E015-4842-9786-D42EEED2A2AD}">
      <dgm:prSet/>
      <dgm:spPr/>
      <dgm:t>
        <a:bodyPr/>
        <a:lstStyle/>
        <a:p>
          <a:endParaRPr lang="en-US"/>
        </a:p>
      </dgm:t>
    </dgm:pt>
    <dgm:pt modelId="{4411433B-704B-4B12-A9C9-3742D54B28D9}" type="sibTrans" cxnId="{C99ED146-E015-4842-9786-D42EEED2A2AD}">
      <dgm:prSet/>
      <dgm:spPr/>
      <dgm:t>
        <a:bodyPr/>
        <a:lstStyle/>
        <a:p>
          <a:endParaRPr lang="en-US"/>
        </a:p>
      </dgm:t>
    </dgm:pt>
    <dgm:pt modelId="{45D9E662-D138-40B9-BB7A-4D2F8AB20C6C}">
      <dgm:prSet/>
      <dgm:spPr/>
      <dgm:t>
        <a:bodyPr/>
        <a:lstStyle/>
        <a:p>
          <a:pPr rtl="0"/>
          <a:r>
            <a:rPr lang="en-US" dirty="0" smtClean="0"/>
            <a:t>Support group participation</a:t>
          </a:r>
          <a:endParaRPr lang="en-US" dirty="0"/>
        </a:p>
      </dgm:t>
    </dgm:pt>
    <dgm:pt modelId="{0CE3DA75-49BC-418B-BBF8-23F43C5F1DC5}" type="parTrans" cxnId="{CF3D2C2A-4729-4671-8FD0-8051BBF872BB}">
      <dgm:prSet/>
      <dgm:spPr/>
      <dgm:t>
        <a:bodyPr/>
        <a:lstStyle/>
        <a:p>
          <a:endParaRPr lang="en-US"/>
        </a:p>
      </dgm:t>
    </dgm:pt>
    <dgm:pt modelId="{40A9A178-8914-4493-91AA-9724467A5B62}" type="sibTrans" cxnId="{CF3D2C2A-4729-4671-8FD0-8051BBF872BB}">
      <dgm:prSet/>
      <dgm:spPr/>
      <dgm:t>
        <a:bodyPr/>
        <a:lstStyle/>
        <a:p>
          <a:endParaRPr lang="en-US"/>
        </a:p>
      </dgm:t>
    </dgm:pt>
    <dgm:pt modelId="{84197210-A77F-4420-8547-23E3318093F3}">
      <dgm:prSet/>
      <dgm:spPr/>
      <dgm:t>
        <a:bodyPr/>
        <a:lstStyle/>
        <a:p>
          <a:pPr rtl="0"/>
          <a:r>
            <a:rPr lang="en-US" dirty="0" smtClean="0"/>
            <a:t>Up to 30 day time cut for each of the 3 segments  </a:t>
          </a:r>
          <a:endParaRPr lang="en-US" dirty="0"/>
        </a:p>
      </dgm:t>
    </dgm:pt>
    <dgm:pt modelId="{C3F10CB7-EBB8-4E5D-9EEF-104BD191EF19}" type="parTrans" cxnId="{BFC9C214-5CC8-4886-9901-9EFDDC2AA1D4}">
      <dgm:prSet/>
      <dgm:spPr/>
      <dgm:t>
        <a:bodyPr/>
        <a:lstStyle/>
        <a:p>
          <a:endParaRPr lang="en-US"/>
        </a:p>
      </dgm:t>
    </dgm:pt>
    <dgm:pt modelId="{4D470240-59E8-4D9C-9A17-07876D0F1988}" type="sibTrans" cxnId="{BFC9C214-5CC8-4886-9901-9EFDDC2AA1D4}">
      <dgm:prSet/>
      <dgm:spPr/>
      <dgm:t>
        <a:bodyPr/>
        <a:lstStyle/>
        <a:p>
          <a:endParaRPr lang="en-US"/>
        </a:p>
      </dgm:t>
    </dgm:pt>
    <dgm:pt modelId="{53B6103A-C289-485F-9426-E42126791A18}" type="pres">
      <dgm:prSet presAssocID="{FA206354-C763-4112-977A-3CAAB473054E}" presName="Name0" presStyleCnt="0">
        <dgm:presLayoutVars>
          <dgm:dir/>
          <dgm:animLvl val="lvl"/>
          <dgm:resizeHandles val="exact"/>
        </dgm:presLayoutVars>
      </dgm:prSet>
      <dgm:spPr/>
      <dgm:t>
        <a:bodyPr/>
        <a:lstStyle/>
        <a:p>
          <a:endParaRPr lang="en-US"/>
        </a:p>
      </dgm:t>
    </dgm:pt>
    <dgm:pt modelId="{B7E06A95-A80D-427B-B49B-EF4AAA8CECA9}" type="pres">
      <dgm:prSet presAssocID="{36CA785B-57FB-4135-977E-604FF4E57087}" presName="linNode" presStyleCnt="0"/>
      <dgm:spPr/>
    </dgm:pt>
    <dgm:pt modelId="{0D1B3EA2-EA1B-4194-8BBD-4839781C023F}" type="pres">
      <dgm:prSet presAssocID="{36CA785B-57FB-4135-977E-604FF4E57087}" presName="parentText" presStyleLbl="node1" presStyleIdx="0" presStyleCnt="3">
        <dgm:presLayoutVars>
          <dgm:chMax val="1"/>
          <dgm:bulletEnabled val="1"/>
        </dgm:presLayoutVars>
      </dgm:prSet>
      <dgm:spPr/>
      <dgm:t>
        <a:bodyPr/>
        <a:lstStyle/>
        <a:p>
          <a:endParaRPr lang="en-US"/>
        </a:p>
      </dgm:t>
    </dgm:pt>
    <dgm:pt modelId="{07A78B8F-E360-44FF-B66A-F8B8D383C9CD}" type="pres">
      <dgm:prSet presAssocID="{36CA785B-57FB-4135-977E-604FF4E57087}" presName="descendantText" presStyleLbl="alignAccFollowNode1" presStyleIdx="0" presStyleCnt="3">
        <dgm:presLayoutVars>
          <dgm:bulletEnabled val="1"/>
        </dgm:presLayoutVars>
      </dgm:prSet>
      <dgm:spPr/>
      <dgm:t>
        <a:bodyPr/>
        <a:lstStyle/>
        <a:p>
          <a:endParaRPr lang="en-US"/>
        </a:p>
      </dgm:t>
    </dgm:pt>
    <dgm:pt modelId="{53C7FAD3-B4EA-4E01-83EA-D2BE35EDF105}" type="pres">
      <dgm:prSet presAssocID="{DB8805D2-0473-4DB2-B0D4-1E051677AF5C}" presName="sp" presStyleCnt="0"/>
      <dgm:spPr/>
    </dgm:pt>
    <dgm:pt modelId="{86099917-0C29-4B6D-92CA-2ED8BC1A7F63}" type="pres">
      <dgm:prSet presAssocID="{9A258C7F-E1F4-4D2B-9E52-58E859F48754}" presName="linNode" presStyleCnt="0"/>
      <dgm:spPr/>
    </dgm:pt>
    <dgm:pt modelId="{4E922868-48CC-4738-AFBF-C57DCDDFE472}" type="pres">
      <dgm:prSet presAssocID="{9A258C7F-E1F4-4D2B-9E52-58E859F48754}" presName="parentText" presStyleLbl="node1" presStyleIdx="1" presStyleCnt="3">
        <dgm:presLayoutVars>
          <dgm:chMax val="1"/>
          <dgm:bulletEnabled val="1"/>
        </dgm:presLayoutVars>
      </dgm:prSet>
      <dgm:spPr/>
      <dgm:t>
        <a:bodyPr/>
        <a:lstStyle/>
        <a:p>
          <a:endParaRPr lang="en-US"/>
        </a:p>
      </dgm:t>
    </dgm:pt>
    <dgm:pt modelId="{E62D9C4E-35AF-46F4-B508-F17F800FA33C}" type="pres">
      <dgm:prSet presAssocID="{9A258C7F-E1F4-4D2B-9E52-58E859F48754}" presName="descendantText" presStyleLbl="alignAccFollowNode1" presStyleIdx="1" presStyleCnt="3">
        <dgm:presLayoutVars>
          <dgm:bulletEnabled val="1"/>
        </dgm:presLayoutVars>
      </dgm:prSet>
      <dgm:spPr/>
      <dgm:t>
        <a:bodyPr/>
        <a:lstStyle/>
        <a:p>
          <a:endParaRPr lang="en-US"/>
        </a:p>
      </dgm:t>
    </dgm:pt>
    <dgm:pt modelId="{27703176-C9E1-4D35-8FC9-5F39DE112ADF}" type="pres">
      <dgm:prSet presAssocID="{D9B7D9D7-2659-4E1B-B5A9-DE8B6577C49C}" presName="sp" presStyleCnt="0"/>
      <dgm:spPr/>
    </dgm:pt>
    <dgm:pt modelId="{CC4EFC26-6099-4A74-AE9D-66E92E60C76B}" type="pres">
      <dgm:prSet presAssocID="{49C8CE6B-7C29-4A43-9106-F5D19456E8A1}" presName="linNode" presStyleCnt="0"/>
      <dgm:spPr/>
    </dgm:pt>
    <dgm:pt modelId="{0A7E8D5B-C6C9-4EDB-8CB9-05587B32B152}" type="pres">
      <dgm:prSet presAssocID="{49C8CE6B-7C29-4A43-9106-F5D19456E8A1}" presName="parentText" presStyleLbl="node1" presStyleIdx="2" presStyleCnt="3">
        <dgm:presLayoutVars>
          <dgm:chMax val="1"/>
          <dgm:bulletEnabled val="1"/>
        </dgm:presLayoutVars>
      </dgm:prSet>
      <dgm:spPr/>
      <dgm:t>
        <a:bodyPr/>
        <a:lstStyle/>
        <a:p>
          <a:endParaRPr lang="en-US"/>
        </a:p>
      </dgm:t>
    </dgm:pt>
    <dgm:pt modelId="{DC8C589D-187A-449B-8D30-2FF16E773A03}" type="pres">
      <dgm:prSet presAssocID="{49C8CE6B-7C29-4A43-9106-F5D19456E8A1}" presName="descendantText" presStyleLbl="alignAccFollowNode1" presStyleIdx="2" presStyleCnt="3">
        <dgm:presLayoutVars>
          <dgm:bulletEnabled val="1"/>
        </dgm:presLayoutVars>
      </dgm:prSet>
      <dgm:spPr/>
      <dgm:t>
        <a:bodyPr/>
        <a:lstStyle/>
        <a:p>
          <a:endParaRPr lang="en-US"/>
        </a:p>
      </dgm:t>
    </dgm:pt>
  </dgm:ptLst>
  <dgm:cxnLst>
    <dgm:cxn modelId="{DAD39D04-9F7B-4FF9-BF22-C5D778C79823}" type="presOf" srcId="{FA206354-C763-4112-977A-3CAAB473054E}" destId="{53B6103A-C289-485F-9426-E42126791A18}" srcOrd="0" destOrd="0" presId="urn:microsoft.com/office/officeart/2005/8/layout/vList5"/>
    <dgm:cxn modelId="{C7A60895-EE7A-43D0-8B20-62FD5C4DF490}" type="presOf" srcId="{45D9E662-D138-40B9-BB7A-4D2F8AB20C6C}" destId="{DC8C589D-187A-449B-8D30-2FF16E773A03}" srcOrd="0" destOrd="2" presId="urn:microsoft.com/office/officeart/2005/8/layout/vList5"/>
    <dgm:cxn modelId="{C63D3F9C-D95A-49ED-8D64-BA7F604A8D31}" srcId="{36CA785B-57FB-4135-977E-604FF4E57087}" destId="{B580F256-023F-4CED-AAA3-AD213BFF2560}" srcOrd="0" destOrd="0" parTransId="{83309254-2878-4A83-900D-9E55C33676EB}" sibTransId="{2460D36A-5D3D-42FE-99BB-10CAE8FF639E}"/>
    <dgm:cxn modelId="{CF3D2C2A-4729-4671-8FD0-8051BBF872BB}" srcId="{49C8CE6B-7C29-4A43-9106-F5D19456E8A1}" destId="{45D9E662-D138-40B9-BB7A-4D2F8AB20C6C}" srcOrd="2" destOrd="0" parTransId="{0CE3DA75-49BC-418B-BBF8-23F43C5F1DC5}" sibTransId="{40A9A178-8914-4493-91AA-9724467A5B62}"/>
    <dgm:cxn modelId="{9B35475D-4FBD-492C-BC06-B5FF77764068}" srcId="{9A258C7F-E1F4-4D2B-9E52-58E859F48754}" destId="{BB024253-56E2-45C3-9477-1362A3DC9752}" srcOrd="0" destOrd="0" parTransId="{A117FDEF-E619-41BB-9FCA-D5B163477E0A}" sibTransId="{B82CCE88-4204-4916-9AAE-E08708713376}"/>
    <dgm:cxn modelId="{9018E880-B997-463A-A263-E6C3E81E0E64}" type="presOf" srcId="{84197210-A77F-4420-8547-23E3318093F3}" destId="{DC8C589D-187A-449B-8D30-2FF16E773A03}" srcOrd="0" destOrd="3" presId="urn:microsoft.com/office/officeart/2005/8/layout/vList5"/>
    <dgm:cxn modelId="{E92960FC-6459-4E1B-BACA-753CC46715B9}" type="presOf" srcId="{B580F256-023F-4CED-AAA3-AD213BFF2560}" destId="{07A78B8F-E360-44FF-B66A-F8B8D383C9CD}" srcOrd="0" destOrd="0" presId="urn:microsoft.com/office/officeart/2005/8/layout/vList5"/>
    <dgm:cxn modelId="{875B6398-7BC2-485E-8B27-3272B24E3CAC}" type="presOf" srcId="{8E1731DE-B790-425D-B6FD-7FB96CC41F63}" destId="{DC8C589D-187A-449B-8D30-2FF16E773A03}" srcOrd="0" destOrd="0" presId="urn:microsoft.com/office/officeart/2005/8/layout/vList5"/>
    <dgm:cxn modelId="{C99ED146-E015-4842-9786-D42EEED2A2AD}" srcId="{49C8CE6B-7C29-4A43-9106-F5D19456E8A1}" destId="{D5F82790-9D21-46F5-9731-0B42D8D8D61F}" srcOrd="1" destOrd="0" parTransId="{A4B32276-F394-46C8-A6FB-263D52914174}" sibTransId="{4411433B-704B-4B12-A9C9-3742D54B28D9}"/>
    <dgm:cxn modelId="{BCCD7A10-FAEA-4942-BCC2-8D9862FD9666}" type="presOf" srcId="{9A258C7F-E1F4-4D2B-9E52-58E859F48754}" destId="{4E922868-48CC-4738-AFBF-C57DCDDFE472}" srcOrd="0" destOrd="0" presId="urn:microsoft.com/office/officeart/2005/8/layout/vList5"/>
    <dgm:cxn modelId="{BC66980C-3828-42E4-96DD-FB644E49B1E1}" srcId="{FA206354-C763-4112-977A-3CAAB473054E}" destId="{9A258C7F-E1F4-4D2B-9E52-58E859F48754}" srcOrd="1" destOrd="0" parTransId="{6B33768D-4985-4C83-AC9A-0B586337F1CE}" sibTransId="{D9B7D9D7-2659-4E1B-B5A9-DE8B6577C49C}"/>
    <dgm:cxn modelId="{BFC9C214-5CC8-4886-9901-9EFDDC2AA1D4}" srcId="{49C8CE6B-7C29-4A43-9106-F5D19456E8A1}" destId="{84197210-A77F-4420-8547-23E3318093F3}" srcOrd="3" destOrd="0" parTransId="{C3F10CB7-EBB8-4E5D-9EEF-104BD191EF19}" sibTransId="{4D470240-59E8-4D9C-9A17-07876D0F1988}"/>
    <dgm:cxn modelId="{1100A732-EDC3-4C0A-A179-4004D0292CFE}" srcId="{FA206354-C763-4112-977A-3CAAB473054E}" destId="{49C8CE6B-7C29-4A43-9106-F5D19456E8A1}" srcOrd="2" destOrd="0" parTransId="{3514B659-AD42-4C39-9E02-4F210D898EB3}" sibTransId="{E1655778-1960-4E56-B5C2-F5F0341FC9E9}"/>
    <dgm:cxn modelId="{32565DBF-8E1F-40C9-BF71-35203CF9B5DF}" srcId="{FA206354-C763-4112-977A-3CAAB473054E}" destId="{36CA785B-57FB-4135-977E-604FF4E57087}" srcOrd="0" destOrd="0" parTransId="{67C5F1E7-4918-4D79-B5C6-BF87A2EE22DE}" sibTransId="{DB8805D2-0473-4DB2-B0D4-1E051677AF5C}"/>
    <dgm:cxn modelId="{97D72417-C02F-49E8-ACD1-7142600135DA}" type="presOf" srcId="{2323ABEA-ED58-481B-9B99-DF30B1886F1A}" destId="{E62D9C4E-35AF-46F4-B508-F17F800FA33C}" srcOrd="0" destOrd="1" presId="urn:microsoft.com/office/officeart/2005/8/layout/vList5"/>
    <dgm:cxn modelId="{425007D2-0D0E-4DE3-BB22-639BB07B19F7}" type="presOf" srcId="{49C8CE6B-7C29-4A43-9106-F5D19456E8A1}" destId="{0A7E8D5B-C6C9-4EDB-8CB9-05587B32B152}" srcOrd="0" destOrd="0" presId="urn:microsoft.com/office/officeart/2005/8/layout/vList5"/>
    <dgm:cxn modelId="{A49A9D9E-24B5-4922-B224-EC7CB69A19AB}" type="presOf" srcId="{36CA785B-57FB-4135-977E-604FF4E57087}" destId="{0D1B3EA2-EA1B-4194-8BBD-4839781C023F}" srcOrd="0" destOrd="0" presId="urn:microsoft.com/office/officeart/2005/8/layout/vList5"/>
    <dgm:cxn modelId="{871A0DE2-A964-4BE1-909B-C66FB8D8E9E3}" srcId="{9A258C7F-E1F4-4D2B-9E52-58E859F48754}" destId="{2323ABEA-ED58-481B-9B99-DF30B1886F1A}" srcOrd="1" destOrd="0" parTransId="{28CB9764-C672-49EA-BE7B-BA8BCCB6E153}" sibTransId="{AB109645-AC79-489C-B601-3576A261E1FE}"/>
    <dgm:cxn modelId="{91AF0587-69FA-4D9E-BEC3-8EC5F6B7C3B6}" type="presOf" srcId="{D5F82790-9D21-46F5-9731-0B42D8D8D61F}" destId="{DC8C589D-187A-449B-8D30-2FF16E773A03}" srcOrd="0" destOrd="1" presId="urn:microsoft.com/office/officeart/2005/8/layout/vList5"/>
    <dgm:cxn modelId="{BB614D18-4EED-4BD6-BEE5-0681CB8B72F4}" type="presOf" srcId="{BB024253-56E2-45C3-9477-1362A3DC9752}" destId="{E62D9C4E-35AF-46F4-B508-F17F800FA33C}" srcOrd="0" destOrd="0" presId="urn:microsoft.com/office/officeart/2005/8/layout/vList5"/>
    <dgm:cxn modelId="{1C2CC425-0FD5-4D36-8BBD-C98C971DD7DA}" srcId="{49C8CE6B-7C29-4A43-9106-F5D19456E8A1}" destId="{8E1731DE-B790-425D-B6FD-7FB96CC41F63}" srcOrd="0" destOrd="0" parTransId="{8D84046E-45F8-4200-95CE-8D1F010CDC4B}" sibTransId="{6E02011B-2A89-4C9F-B437-9024A09C9473}"/>
    <dgm:cxn modelId="{4181143F-235E-48F6-8566-CEBFB445FD02}" type="presParOf" srcId="{53B6103A-C289-485F-9426-E42126791A18}" destId="{B7E06A95-A80D-427B-B49B-EF4AAA8CECA9}" srcOrd="0" destOrd="0" presId="urn:microsoft.com/office/officeart/2005/8/layout/vList5"/>
    <dgm:cxn modelId="{5E6D2AF7-6378-421B-A8DA-293E238D4D24}" type="presParOf" srcId="{B7E06A95-A80D-427B-B49B-EF4AAA8CECA9}" destId="{0D1B3EA2-EA1B-4194-8BBD-4839781C023F}" srcOrd="0" destOrd="0" presId="urn:microsoft.com/office/officeart/2005/8/layout/vList5"/>
    <dgm:cxn modelId="{930E668A-798A-43E7-AE29-38E7A3DCCBDE}" type="presParOf" srcId="{B7E06A95-A80D-427B-B49B-EF4AAA8CECA9}" destId="{07A78B8F-E360-44FF-B66A-F8B8D383C9CD}" srcOrd="1" destOrd="0" presId="urn:microsoft.com/office/officeart/2005/8/layout/vList5"/>
    <dgm:cxn modelId="{6620FE07-719C-41AA-924E-32C8E46EDE32}" type="presParOf" srcId="{53B6103A-C289-485F-9426-E42126791A18}" destId="{53C7FAD3-B4EA-4E01-83EA-D2BE35EDF105}" srcOrd="1" destOrd="0" presId="urn:microsoft.com/office/officeart/2005/8/layout/vList5"/>
    <dgm:cxn modelId="{E93C971A-845E-4A94-972F-71466BE9766C}" type="presParOf" srcId="{53B6103A-C289-485F-9426-E42126791A18}" destId="{86099917-0C29-4B6D-92CA-2ED8BC1A7F63}" srcOrd="2" destOrd="0" presId="urn:microsoft.com/office/officeart/2005/8/layout/vList5"/>
    <dgm:cxn modelId="{1C0E2BBB-7B46-4534-BE21-D7331C3F42F3}" type="presParOf" srcId="{86099917-0C29-4B6D-92CA-2ED8BC1A7F63}" destId="{4E922868-48CC-4738-AFBF-C57DCDDFE472}" srcOrd="0" destOrd="0" presId="urn:microsoft.com/office/officeart/2005/8/layout/vList5"/>
    <dgm:cxn modelId="{9CD0E5E8-6E79-4AC0-9C32-90F7D3355BE9}" type="presParOf" srcId="{86099917-0C29-4B6D-92CA-2ED8BC1A7F63}" destId="{E62D9C4E-35AF-46F4-B508-F17F800FA33C}" srcOrd="1" destOrd="0" presId="urn:microsoft.com/office/officeart/2005/8/layout/vList5"/>
    <dgm:cxn modelId="{CBD88CE5-3E48-4E36-BDC3-BA887D9D395C}" type="presParOf" srcId="{53B6103A-C289-485F-9426-E42126791A18}" destId="{27703176-C9E1-4D35-8FC9-5F39DE112ADF}" srcOrd="3" destOrd="0" presId="urn:microsoft.com/office/officeart/2005/8/layout/vList5"/>
    <dgm:cxn modelId="{1C034001-A1A5-4D47-8908-F68EA38C4874}" type="presParOf" srcId="{53B6103A-C289-485F-9426-E42126791A18}" destId="{CC4EFC26-6099-4A74-AE9D-66E92E60C76B}" srcOrd="4" destOrd="0" presId="urn:microsoft.com/office/officeart/2005/8/layout/vList5"/>
    <dgm:cxn modelId="{E70A9E66-5F2F-4DB1-9459-44E45FAD65C1}" type="presParOf" srcId="{CC4EFC26-6099-4A74-AE9D-66E92E60C76B}" destId="{0A7E8D5B-C6C9-4EDB-8CB9-05587B32B152}" srcOrd="0" destOrd="0" presId="urn:microsoft.com/office/officeart/2005/8/layout/vList5"/>
    <dgm:cxn modelId="{B8C89888-7E30-4B21-8522-78C273B894ED}" type="presParOf" srcId="{CC4EFC26-6099-4A74-AE9D-66E92E60C76B}" destId="{DC8C589D-187A-449B-8D30-2FF16E773A03}"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7A806B-1C6F-450E-BAE2-2964614BB713}" type="doc">
      <dgm:prSet loTypeId="urn:microsoft.com/office/officeart/2005/8/layout/hierarchy3" loCatId="list" qsTypeId="urn:microsoft.com/office/officeart/2005/8/quickstyle/3d2" qsCatId="3D" csTypeId="urn:microsoft.com/office/officeart/2005/8/colors/accent2_4" csCatId="accent2" phldr="1"/>
      <dgm:spPr/>
      <dgm:t>
        <a:bodyPr/>
        <a:lstStyle/>
        <a:p>
          <a:endParaRPr lang="en-US"/>
        </a:p>
      </dgm:t>
    </dgm:pt>
    <dgm:pt modelId="{1AED56B6-E925-41F7-AC3C-4E5A1CE60428}">
      <dgm:prSet custT="1"/>
      <dgm:spPr/>
      <dgm:t>
        <a:bodyPr/>
        <a:lstStyle/>
        <a:p>
          <a:pPr rtl="0"/>
          <a:r>
            <a:rPr lang="en-US" sz="1800" dirty="0" smtClean="0">
              <a:solidFill>
                <a:schemeClr val="tx1"/>
              </a:solidFill>
            </a:rPr>
            <a:t>To create and foster a working relationship between the IDOC’s Therapeutic Communities and  the Indiana Judicial System.</a:t>
          </a:r>
          <a:endParaRPr lang="en-US" sz="1800" dirty="0">
            <a:solidFill>
              <a:schemeClr val="tx1"/>
            </a:solidFill>
          </a:endParaRPr>
        </a:p>
      </dgm:t>
    </dgm:pt>
    <dgm:pt modelId="{CDDB4DB4-901D-4D06-91BC-CF6A7415E1F8}" type="parTrans" cxnId="{993BB484-C86C-47C8-B7EA-C0141788806C}">
      <dgm:prSet/>
      <dgm:spPr/>
      <dgm:t>
        <a:bodyPr/>
        <a:lstStyle/>
        <a:p>
          <a:endParaRPr lang="en-US"/>
        </a:p>
      </dgm:t>
    </dgm:pt>
    <dgm:pt modelId="{3F5E0083-8135-4256-95E4-358BF7FAD458}" type="sibTrans" cxnId="{993BB484-C86C-47C8-B7EA-C0141788806C}">
      <dgm:prSet/>
      <dgm:spPr/>
      <dgm:t>
        <a:bodyPr/>
        <a:lstStyle/>
        <a:p>
          <a:endParaRPr lang="en-US"/>
        </a:p>
      </dgm:t>
    </dgm:pt>
    <dgm:pt modelId="{C2F2600F-1833-4FB5-98AA-6EBAE101C3A3}">
      <dgm:prSet/>
      <dgm:spPr/>
      <dgm:t>
        <a:bodyPr/>
        <a:lstStyle/>
        <a:p>
          <a:pPr rtl="0"/>
          <a:r>
            <a:rPr lang="en-US" dirty="0" smtClean="0">
              <a:solidFill>
                <a:schemeClr val="tx1"/>
              </a:solidFill>
            </a:rPr>
            <a:t>Judges can sentence chemically addicted offenders and document that they will ”Consider a sentence modification” should the offender successfully complete a therapeutic community.</a:t>
          </a:r>
          <a:endParaRPr lang="en-US" dirty="0">
            <a:solidFill>
              <a:schemeClr val="tx1"/>
            </a:solidFill>
          </a:endParaRPr>
        </a:p>
      </dgm:t>
    </dgm:pt>
    <dgm:pt modelId="{C9DD7108-417E-440A-ACB9-F160BCB71759}" type="parTrans" cxnId="{F3B4B165-A02B-44E4-9D55-DCB5BF8C1236}">
      <dgm:prSet/>
      <dgm:spPr/>
      <dgm:t>
        <a:bodyPr/>
        <a:lstStyle/>
        <a:p>
          <a:endParaRPr lang="en-US"/>
        </a:p>
      </dgm:t>
    </dgm:pt>
    <dgm:pt modelId="{0871840C-660B-4319-96F7-6DC7158B08C6}" type="sibTrans" cxnId="{F3B4B165-A02B-44E4-9D55-DCB5BF8C1236}">
      <dgm:prSet/>
      <dgm:spPr/>
      <dgm:t>
        <a:bodyPr/>
        <a:lstStyle/>
        <a:p>
          <a:endParaRPr lang="en-US"/>
        </a:p>
      </dgm:t>
    </dgm:pt>
    <dgm:pt modelId="{4778A31C-884C-4E62-AB07-D1D0E488C819}">
      <dgm:prSet/>
      <dgm:spPr/>
      <dgm:t>
        <a:bodyPr/>
        <a:lstStyle/>
        <a:p>
          <a:pPr rtl="0"/>
          <a:r>
            <a:rPr lang="en-US" dirty="0" smtClean="0">
              <a:solidFill>
                <a:schemeClr val="tx1"/>
              </a:solidFill>
            </a:rPr>
            <a:t>The offender can receive treatment and be returned to the community through existing community programs such as:</a:t>
          </a:r>
          <a:endParaRPr lang="en-US" dirty="0">
            <a:solidFill>
              <a:schemeClr val="tx1"/>
            </a:solidFill>
          </a:endParaRPr>
        </a:p>
      </dgm:t>
    </dgm:pt>
    <dgm:pt modelId="{F0407F86-C3A0-4CDA-A172-216FC44DA24D}" type="parTrans" cxnId="{92E35F11-000E-4F97-9DA9-981290C7820B}">
      <dgm:prSet/>
      <dgm:spPr/>
      <dgm:t>
        <a:bodyPr/>
        <a:lstStyle/>
        <a:p>
          <a:endParaRPr lang="en-US"/>
        </a:p>
      </dgm:t>
    </dgm:pt>
    <dgm:pt modelId="{37D5FC91-502D-4CD5-BF47-25A466B287A4}" type="sibTrans" cxnId="{92E35F11-000E-4F97-9DA9-981290C7820B}">
      <dgm:prSet/>
      <dgm:spPr/>
      <dgm:t>
        <a:bodyPr/>
        <a:lstStyle/>
        <a:p>
          <a:endParaRPr lang="en-US"/>
        </a:p>
      </dgm:t>
    </dgm:pt>
    <dgm:pt modelId="{99C8B807-A12F-422A-AEB9-45C86202047E}">
      <dgm:prSet/>
      <dgm:spPr/>
      <dgm:t>
        <a:bodyPr/>
        <a:lstStyle/>
        <a:p>
          <a:pPr rtl="0"/>
          <a:r>
            <a:rPr lang="en-US" dirty="0" smtClean="0"/>
            <a:t>Re-Entry Courts</a:t>
          </a:r>
          <a:endParaRPr lang="en-US" dirty="0"/>
        </a:p>
      </dgm:t>
    </dgm:pt>
    <dgm:pt modelId="{2EDFFB6C-8769-460E-B086-067C683F2592}" type="parTrans" cxnId="{ABAB020D-047F-4A43-8500-272CC76DE4C3}">
      <dgm:prSet/>
      <dgm:spPr/>
      <dgm:t>
        <a:bodyPr/>
        <a:lstStyle/>
        <a:p>
          <a:endParaRPr lang="en-US"/>
        </a:p>
      </dgm:t>
    </dgm:pt>
    <dgm:pt modelId="{7810622F-3F9A-4262-8FAF-366F6C92215F}" type="sibTrans" cxnId="{ABAB020D-047F-4A43-8500-272CC76DE4C3}">
      <dgm:prSet/>
      <dgm:spPr/>
      <dgm:t>
        <a:bodyPr/>
        <a:lstStyle/>
        <a:p>
          <a:endParaRPr lang="en-US"/>
        </a:p>
      </dgm:t>
    </dgm:pt>
    <dgm:pt modelId="{79D54303-A94E-4097-ADD1-71E83175992B}">
      <dgm:prSet/>
      <dgm:spPr/>
      <dgm:t>
        <a:bodyPr/>
        <a:lstStyle/>
        <a:p>
          <a:pPr rtl="0"/>
          <a:r>
            <a:rPr lang="en-US" dirty="0" smtClean="0"/>
            <a:t>CTP Program</a:t>
          </a:r>
          <a:endParaRPr lang="en-US" dirty="0"/>
        </a:p>
      </dgm:t>
    </dgm:pt>
    <dgm:pt modelId="{3495B52A-F766-4194-BB22-63CC66F8C10A}" type="parTrans" cxnId="{FD3BD346-34E9-4723-9E99-1D0021A5F75E}">
      <dgm:prSet/>
      <dgm:spPr/>
      <dgm:t>
        <a:bodyPr/>
        <a:lstStyle/>
        <a:p>
          <a:endParaRPr lang="en-US"/>
        </a:p>
      </dgm:t>
    </dgm:pt>
    <dgm:pt modelId="{E8BBF693-ED72-4CD3-BF49-DEBA8A2EAF6E}" type="sibTrans" cxnId="{FD3BD346-34E9-4723-9E99-1D0021A5F75E}">
      <dgm:prSet/>
      <dgm:spPr/>
      <dgm:t>
        <a:bodyPr/>
        <a:lstStyle/>
        <a:p>
          <a:endParaRPr lang="en-US"/>
        </a:p>
      </dgm:t>
    </dgm:pt>
    <dgm:pt modelId="{04832B4D-6EEE-4C4F-97F3-EE526E03D9EC}">
      <dgm:prSet/>
      <dgm:spPr/>
      <dgm:t>
        <a:bodyPr/>
        <a:lstStyle/>
        <a:p>
          <a:pPr rtl="0"/>
          <a:r>
            <a:rPr lang="en-US" dirty="0" smtClean="0"/>
            <a:t>Community Work Release</a:t>
          </a:r>
          <a:endParaRPr lang="en-US" dirty="0"/>
        </a:p>
      </dgm:t>
    </dgm:pt>
    <dgm:pt modelId="{60FF1FFF-9ECE-43D4-8548-7E8322487163}" type="parTrans" cxnId="{43E1AE02-5799-46EE-B5A1-DC43A8C3731A}">
      <dgm:prSet/>
      <dgm:spPr/>
      <dgm:t>
        <a:bodyPr/>
        <a:lstStyle/>
        <a:p>
          <a:endParaRPr lang="en-US"/>
        </a:p>
      </dgm:t>
    </dgm:pt>
    <dgm:pt modelId="{FCF60B5F-85BA-4CFC-BE3F-B99B7E069FD8}" type="sibTrans" cxnId="{43E1AE02-5799-46EE-B5A1-DC43A8C3731A}">
      <dgm:prSet/>
      <dgm:spPr/>
      <dgm:t>
        <a:bodyPr/>
        <a:lstStyle/>
        <a:p>
          <a:endParaRPr lang="en-US"/>
        </a:p>
      </dgm:t>
    </dgm:pt>
    <dgm:pt modelId="{8D4DCF90-E046-48FD-B588-802D28B889DB}">
      <dgm:prSet/>
      <dgm:spPr/>
      <dgm:t>
        <a:bodyPr/>
        <a:lstStyle/>
        <a:p>
          <a:pPr rtl="0"/>
          <a:r>
            <a:rPr lang="en-US" dirty="0" smtClean="0"/>
            <a:t>Other available Community Services</a:t>
          </a:r>
          <a:endParaRPr lang="en-US" dirty="0"/>
        </a:p>
      </dgm:t>
    </dgm:pt>
    <dgm:pt modelId="{B0E3D0E4-D1C1-4EBF-BF9A-02C59216C579}" type="parTrans" cxnId="{820C2B66-78BE-4CF3-A333-EAE5346CBD56}">
      <dgm:prSet/>
      <dgm:spPr/>
      <dgm:t>
        <a:bodyPr/>
        <a:lstStyle/>
        <a:p>
          <a:endParaRPr lang="en-US"/>
        </a:p>
      </dgm:t>
    </dgm:pt>
    <dgm:pt modelId="{5576F082-54DB-4753-B26E-2E71D49A8F05}" type="sibTrans" cxnId="{820C2B66-78BE-4CF3-A333-EAE5346CBD56}">
      <dgm:prSet/>
      <dgm:spPr/>
      <dgm:t>
        <a:bodyPr/>
        <a:lstStyle/>
        <a:p>
          <a:endParaRPr lang="en-US"/>
        </a:p>
      </dgm:t>
    </dgm:pt>
    <dgm:pt modelId="{B342A887-942F-4DA7-A602-E2C70E8D5A39}" type="pres">
      <dgm:prSet presAssocID="{697A806B-1C6F-450E-BAE2-2964614BB713}" presName="diagram" presStyleCnt="0">
        <dgm:presLayoutVars>
          <dgm:chPref val="1"/>
          <dgm:dir/>
          <dgm:animOne val="branch"/>
          <dgm:animLvl val="lvl"/>
          <dgm:resizeHandles/>
        </dgm:presLayoutVars>
      </dgm:prSet>
      <dgm:spPr/>
      <dgm:t>
        <a:bodyPr/>
        <a:lstStyle/>
        <a:p>
          <a:endParaRPr lang="en-US"/>
        </a:p>
      </dgm:t>
    </dgm:pt>
    <dgm:pt modelId="{4680B6F9-0EC3-41C7-A637-EF31AB96023A}" type="pres">
      <dgm:prSet presAssocID="{1AED56B6-E925-41F7-AC3C-4E5A1CE60428}" presName="root" presStyleCnt="0"/>
      <dgm:spPr/>
    </dgm:pt>
    <dgm:pt modelId="{93189A14-F5D3-4279-A176-44DCDB76A41F}" type="pres">
      <dgm:prSet presAssocID="{1AED56B6-E925-41F7-AC3C-4E5A1CE60428}" presName="rootComposite" presStyleCnt="0"/>
      <dgm:spPr/>
    </dgm:pt>
    <dgm:pt modelId="{A5E59D54-88F0-4E34-BB2F-7DE949053CFB}" type="pres">
      <dgm:prSet presAssocID="{1AED56B6-E925-41F7-AC3C-4E5A1CE60428}" presName="rootText" presStyleLbl="node1" presStyleIdx="0" presStyleCnt="3" custScaleX="271900" custScaleY="753547" custLinFactNeighborX="-48472" custLinFactNeighborY="-33"/>
      <dgm:spPr/>
      <dgm:t>
        <a:bodyPr/>
        <a:lstStyle/>
        <a:p>
          <a:endParaRPr lang="en-US"/>
        </a:p>
      </dgm:t>
    </dgm:pt>
    <dgm:pt modelId="{F967DDC0-3738-409C-983C-229F80545CCA}" type="pres">
      <dgm:prSet presAssocID="{1AED56B6-E925-41F7-AC3C-4E5A1CE60428}" presName="rootConnector" presStyleLbl="node1" presStyleIdx="0" presStyleCnt="3"/>
      <dgm:spPr/>
      <dgm:t>
        <a:bodyPr/>
        <a:lstStyle/>
        <a:p>
          <a:endParaRPr lang="en-US"/>
        </a:p>
      </dgm:t>
    </dgm:pt>
    <dgm:pt modelId="{359F3968-5A18-4488-92DC-06407717A722}" type="pres">
      <dgm:prSet presAssocID="{1AED56B6-E925-41F7-AC3C-4E5A1CE60428}" presName="childShape" presStyleCnt="0"/>
      <dgm:spPr/>
    </dgm:pt>
    <dgm:pt modelId="{7B643BEC-BE32-4EFC-8A6D-AF79D23945A6}" type="pres">
      <dgm:prSet presAssocID="{C2F2600F-1833-4FB5-98AA-6EBAE101C3A3}" presName="root" presStyleCnt="0"/>
      <dgm:spPr/>
    </dgm:pt>
    <dgm:pt modelId="{A7F99923-E00A-4132-BD69-652EE48A4A02}" type="pres">
      <dgm:prSet presAssocID="{C2F2600F-1833-4FB5-98AA-6EBAE101C3A3}" presName="rootComposite" presStyleCnt="0"/>
      <dgm:spPr/>
    </dgm:pt>
    <dgm:pt modelId="{2AF7318B-825D-4096-9932-AF8CB1379B4A}" type="pres">
      <dgm:prSet presAssocID="{C2F2600F-1833-4FB5-98AA-6EBAE101C3A3}" presName="rootText" presStyleLbl="node1" presStyleIdx="1" presStyleCnt="3" custScaleX="286094" custScaleY="747370" custLinFactNeighborX="-10024" custLinFactNeighborY="3469"/>
      <dgm:spPr/>
      <dgm:t>
        <a:bodyPr/>
        <a:lstStyle/>
        <a:p>
          <a:endParaRPr lang="en-US"/>
        </a:p>
      </dgm:t>
    </dgm:pt>
    <dgm:pt modelId="{98E24BEB-46B4-4746-A6B8-97657639784E}" type="pres">
      <dgm:prSet presAssocID="{C2F2600F-1833-4FB5-98AA-6EBAE101C3A3}" presName="rootConnector" presStyleLbl="node1" presStyleIdx="1" presStyleCnt="3"/>
      <dgm:spPr/>
      <dgm:t>
        <a:bodyPr/>
        <a:lstStyle/>
        <a:p>
          <a:endParaRPr lang="en-US"/>
        </a:p>
      </dgm:t>
    </dgm:pt>
    <dgm:pt modelId="{992F346F-8C85-4378-8AE1-7EE04F913135}" type="pres">
      <dgm:prSet presAssocID="{C2F2600F-1833-4FB5-98AA-6EBAE101C3A3}" presName="childShape" presStyleCnt="0"/>
      <dgm:spPr/>
    </dgm:pt>
    <dgm:pt modelId="{4D58B085-7E29-4564-BC92-AA81DDA1775D}" type="pres">
      <dgm:prSet presAssocID="{4778A31C-884C-4E62-AB07-D1D0E488C819}" presName="root" presStyleCnt="0"/>
      <dgm:spPr/>
    </dgm:pt>
    <dgm:pt modelId="{D85B689E-6BD5-46CA-8309-A66B07E9B54D}" type="pres">
      <dgm:prSet presAssocID="{4778A31C-884C-4E62-AB07-D1D0E488C819}" presName="rootComposite" presStyleCnt="0"/>
      <dgm:spPr/>
    </dgm:pt>
    <dgm:pt modelId="{72F163A5-5E45-4AFF-8FB0-78CBE66E8970}" type="pres">
      <dgm:prSet presAssocID="{4778A31C-884C-4E62-AB07-D1D0E488C819}" presName="rootText" presStyleLbl="node1" presStyleIdx="2" presStyleCnt="3" custScaleX="299542" custScaleY="485004" custLinFactNeighborX="-18383" custLinFactNeighborY="3469"/>
      <dgm:spPr/>
      <dgm:t>
        <a:bodyPr/>
        <a:lstStyle/>
        <a:p>
          <a:endParaRPr lang="en-US"/>
        </a:p>
      </dgm:t>
    </dgm:pt>
    <dgm:pt modelId="{DFD266F8-9044-4B95-980A-853763561B48}" type="pres">
      <dgm:prSet presAssocID="{4778A31C-884C-4E62-AB07-D1D0E488C819}" presName="rootConnector" presStyleLbl="node1" presStyleIdx="2" presStyleCnt="3"/>
      <dgm:spPr/>
      <dgm:t>
        <a:bodyPr/>
        <a:lstStyle/>
        <a:p>
          <a:endParaRPr lang="en-US"/>
        </a:p>
      </dgm:t>
    </dgm:pt>
    <dgm:pt modelId="{B1F15BF4-1616-4149-AB36-919CA61FD10E}" type="pres">
      <dgm:prSet presAssocID="{4778A31C-884C-4E62-AB07-D1D0E488C819}" presName="childShape" presStyleCnt="0"/>
      <dgm:spPr/>
    </dgm:pt>
    <dgm:pt modelId="{62BA64D9-27F6-4139-ACF9-43797472BB51}" type="pres">
      <dgm:prSet presAssocID="{2EDFFB6C-8769-460E-B086-067C683F2592}" presName="Name13" presStyleLbl="parChTrans1D2" presStyleIdx="0" presStyleCnt="4"/>
      <dgm:spPr/>
      <dgm:t>
        <a:bodyPr/>
        <a:lstStyle/>
        <a:p>
          <a:endParaRPr lang="en-US"/>
        </a:p>
      </dgm:t>
    </dgm:pt>
    <dgm:pt modelId="{FEA29A39-C7F0-431F-8F0E-DBFE99F4F58C}" type="pres">
      <dgm:prSet presAssocID="{99C8B807-A12F-422A-AEB9-45C86202047E}" presName="childText" presStyleLbl="bgAcc1" presStyleIdx="0" presStyleCnt="4" custScaleX="175818" custLinFactNeighborX="8139" custLinFactNeighborY="4563">
        <dgm:presLayoutVars>
          <dgm:bulletEnabled val="1"/>
        </dgm:presLayoutVars>
      </dgm:prSet>
      <dgm:spPr/>
      <dgm:t>
        <a:bodyPr/>
        <a:lstStyle/>
        <a:p>
          <a:endParaRPr lang="en-US"/>
        </a:p>
      </dgm:t>
    </dgm:pt>
    <dgm:pt modelId="{976BFEDE-F961-46F4-8175-A02294C66DB3}" type="pres">
      <dgm:prSet presAssocID="{3495B52A-F766-4194-BB22-63CC66F8C10A}" presName="Name13" presStyleLbl="parChTrans1D2" presStyleIdx="1" presStyleCnt="4"/>
      <dgm:spPr/>
      <dgm:t>
        <a:bodyPr/>
        <a:lstStyle/>
        <a:p>
          <a:endParaRPr lang="en-US"/>
        </a:p>
      </dgm:t>
    </dgm:pt>
    <dgm:pt modelId="{EE54891F-ACEC-43AA-9872-AD736A831AE6}" type="pres">
      <dgm:prSet presAssocID="{79D54303-A94E-4097-ADD1-71E83175992B}" presName="childText" presStyleLbl="bgAcc1" presStyleIdx="1" presStyleCnt="4" custScaleX="192096">
        <dgm:presLayoutVars>
          <dgm:bulletEnabled val="1"/>
        </dgm:presLayoutVars>
      </dgm:prSet>
      <dgm:spPr/>
      <dgm:t>
        <a:bodyPr/>
        <a:lstStyle/>
        <a:p>
          <a:endParaRPr lang="en-US"/>
        </a:p>
      </dgm:t>
    </dgm:pt>
    <dgm:pt modelId="{41A56420-8A8E-4FDF-B22A-D0E6D54B0792}" type="pres">
      <dgm:prSet presAssocID="{60FF1FFF-9ECE-43D4-8548-7E8322487163}" presName="Name13" presStyleLbl="parChTrans1D2" presStyleIdx="2" presStyleCnt="4"/>
      <dgm:spPr/>
      <dgm:t>
        <a:bodyPr/>
        <a:lstStyle/>
        <a:p>
          <a:endParaRPr lang="en-US"/>
        </a:p>
      </dgm:t>
    </dgm:pt>
    <dgm:pt modelId="{1ECEAA29-00DA-469E-B1E0-9C35B6EBEE69}" type="pres">
      <dgm:prSet presAssocID="{04832B4D-6EEE-4C4F-97F3-EE526E03D9EC}" presName="childText" presStyleLbl="bgAcc1" presStyleIdx="2" presStyleCnt="4" custScaleX="192096">
        <dgm:presLayoutVars>
          <dgm:bulletEnabled val="1"/>
        </dgm:presLayoutVars>
      </dgm:prSet>
      <dgm:spPr/>
      <dgm:t>
        <a:bodyPr/>
        <a:lstStyle/>
        <a:p>
          <a:endParaRPr lang="en-US"/>
        </a:p>
      </dgm:t>
    </dgm:pt>
    <dgm:pt modelId="{04D4FF84-542A-42DB-8CF3-8AFB1160BCB9}" type="pres">
      <dgm:prSet presAssocID="{B0E3D0E4-D1C1-4EBF-BF9A-02C59216C579}" presName="Name13" presStyleLbl="parChTrans1D2" presStyleIdx="3" presStyleCnt="4"/>
      <dgm:spPr/>
      <dgm:t>
        <a:bodyPr/>
        <a:lstStyle/>
        <a:p>
          <a:endParaRPr lang="en-US"/>
        </a:p>
      </dgm:t>
    </dgm:pt>
    <dgm:pt modelId="{99E33A3F-A9AE-4810-B071-E160307FAAD5}" type="pres">
      <dgm:prSet presAssocID="{8D4DCF90-E046-48FD-B588-802D28B889DB}" presName="childText" presStyleLbl="bgAcc1" presStyleIdx="3" presStyleCnt="4" custScaleX="191939" custLinFactNeighborX="-1055" custLinFactNeighborY="12030">
        <dgm:presLayoutVars>
          <dgm:bulletEnabled val="1"/>
        </dgm:presLayoutVars>
      </dgm:prSet>
      <dgm:spPr/>
      <dgm:t>
        <a:bodyPr/>
        <a:lstStyle/>
        <a:p>
          <a:endParaRPr lang="en-US"/>
        </a:p>
      </dgm:t>
    </dgm:pt>
  </dgm:ptLst>
  <dgm:cxnLst>
    <dgm:cxn modelId="{993BB484-C86C-47C8-B7EA-C0141788806C}" srcId="{697A806B-1C6F-450E-BAE2-2964614BB713}" destId="{1AED56B6-E925-41F7-AC3C-4E5A1CE60428}" srcOrd="0" destOrd="0" parTransId="{CDDB4DB4-901D-4D06-91BC-CF6A7415E1F8}" sibTransId="{3F5E0083-8135-4256-95E4-358BF7FAD458}"/>
    <dgm:cxn modelId="{A443432E-6A2E-4387-9293-1C598EB6816E}" type="presOf" srcId="{B0E3D0E4-D1C1-4EBF-BF9A-02C59216C579}" destId="{04D4FF84-542A-42DB-8CF3-8AFB1160BCB9}" srcOrd="0" destOrd="0" presId="urn:microsoft.com/office/officeart/2005/8/layout/hierarchy3"/>
    <dgm:cxn modelId="{8F0651F3-2EAA-4402-8C53-B97C1E2B1E3F}" type="presOf" srcId="{79D54303-A94E-4097-ADD1-71E83175992B}" destId="{EE54891F-ACEC-43AA-9872-AD736A831AE6}" srcOrd="0" destOrd="0" presId="urn:microsoft.com/office/officeart/2005/8/layout/hierarchy3"/>
    <dgm:cxn modelId="{92E35F11-000E-4F97-9DA9-981290C7820B}" srcId="{697A806B-1C6F-450E-BAE2-2964614BB713}" destId="{4778A31C-884C-4E62-AB07-D1D0E488C819}" srcOrd="2" destOrd="0" parTransId="{F0407F86-C3A0-4CDA-A172-216FC44DA24D}" sibTransId="{37D5FC91-502D-4CD5-BF47-25A466B287A4}"/>
    <dgm:cxn modelId="{43E1AE02-5799-46EE-B5A1-DC43A8C3731A}" srcId="{4778A31C-884C-4E62-AB07-D1D0E488C819}" destId="{04832B4D-6EEE-4C4F-97F3-EE526E03D9EC}" srcOrd="2" destOrd="0" parTransId="{60FF1FFF-9ECE-43D4-8548-7E8322487163}" sibTransId="{FCF60B5F-85BA-4CFC-BE3F-B99B7E069FD8}"/>
    <dgm:cxn modelId="{F3B4B165-A02B-44E4-9D55-DCB5BF8C1236}" srcId="{697A806B-1C6F-450E-BAE2-2964614BB713}" destId="{C2F2600F-1833-4FB5-98AA-6EBAE101C3A3}" srcOrd="1" destOrd="0" parTransId="{C9DD7108-417E-440A-ACB9-F160BCB71759}" sibTransId="{0871840C-660B-4319-96F7-6DC7158B08C6}"/>
    <dgm:cxn modelId="{35B655B6-84E6-45E1-B600-CF8846339909}" type="presOf" srcId="{8D4DCF90-E046-48FD-B588-802D28B889DB}" destId="{99E33A3F-A9AE-4810-B071-E160307FAAD5}" srcOrd="0" destOrd="0" presId="urn:microsoft.com/office/officeart/2005/8/layout/hierarchy3"/>
    <dgm:cxn modelId="{4595CC7C-BE04-419D-8C21-29692228A5F5}" type="presOf" srcId="{3495B52A-F766-4194-BB22-63CC66F8C10A}" destId="{976BFEDE-F961-46F4-8175-A02294C66DB3}" srcOrd="0" destOrd="0" presId="urn:microsoft.com/office/officeart/2005/8/layout/hierarchy3"/>
    <dgm:cxn modelId="{B1A0A6CC-7D00-45C8-A035-71B3153256B7}" type="presOf" srcId="{99C8B807-A12F-422A-AEB9-45C86202047E}" destId="{FEA29A39-C7F0-431F-8F0E-DBFE99F4F58C}" srcOrd="0" destOrd="0" presId="urn:microsoft.com/office/officeart/2005/8/layout/hierarchy3"/>
    <dgm:cxn modelId="{73F1F4D7-6720-4421-871E-02C7C8E78EBA}" type="presOf" srcId="{4778A31C-884C-4E62-AB07-D1D0E488C819}" destId="{DFD266F8-9044-4B95-980A-853763561B48}" srcOrd="1" destOrd="0" presId="urn:microsoft.com/office/officeart/2005/8/layout/hierarchy3"/>
    <dgm:cxn modelId="{7B693266-C773-46F4-9FFD-EDE13679A471}" type="presOf" srcId="{2EDFFB6C-8769-460E-B086-067C683F2592}" destId="{62BA64D9-27F6-4139-ACF9-43797472BB51}" srcOrd="0" destOrd="0" presId="urn:microsoft.com/office/officeart/2005/8/layout/hierarchy3"/>
    <dgm:cxn modelId="{C916DEE4-ACD6-4606-8319-7C7027496A1F}" type="presOf" srcId="{04832B4D-6EEE-4C4F-97F3-EE526E03D9EC}" destId="{1ECEAA29-00DA-469E-B1E0-9C35B6EBEE69}" srcOrd="0" destOrd="0" presId="urn:microsoft.com/office/officeart/2005/8/layout/hierarchy3"/>
    <dgm:cxn modelId="{6E7CAC12-7B60-42B0-AB5B-9B9136C84CB7}" type="presOf" srcId="{C2F2600F-1833-4FB5-98AA-6EBAE101C3A3}" destId="{98E24BEB-46B4-4746-A6B8-97657639784E}" srcOrd="1" destOrd="0" presId="urn:microsoft.com/office/officeart/2005/8/layout/hierarchy3"/>
    <dgm:cxn modelId="{1368F66D-6830-4B37-8C61-F0ADDFB528D6}" type="presOf" srcId="{1AED56B6-E925-41F7-AC3C-4E5A1CE60428}" destId="{F967DDC0-3738-409C-983C-229F80545CCA}" srcOrd="1" destOrd="0" presId="urn:microsoft.com/office/officeart/2005/8/layout/hierarchy3"/>
    <dgm:cxn modelId="{ABAB020D-047F-4A43-8500-272CC76DE4C3}" srcId="{4778A31C-884C-4E62-AB07-D1D0E488C819}" destId="{99C8B807-A12F-422A-AEB9-45C86202047E}" srcOrd="0" destOrd="0" parTransId="{2EDFFB6C-8769-460E-B086-067C683F2592}" sibTransId="{7810622F-3F9A-4262-8FAF-366F6C92215F}"/>
    <dgm:cxn modelId="{604FF243-E4B9-454B-A244-7AF3143ED4A5}" type="presOf" srcId="{C2F2600F-1833-4FB5-98AA-6EBAE101C3A3}" destId="{2AF7318B-825D-4096-9932-AF8CB1379B4A}" srcOrd="0" destOrd="0" presId="urn:microsoft.com/office/officeart/2005/8/layout/hierarchy3"/>
    <dgm:cxn modelId="{5023E3B6-E8C6-4FA7-A4C0-CB8438AE31CA}" type="presOf" srcId="{4778A31C-884C-4E62-AB07-D1D0E488C819}" destId="{72F163A5-5E45-4AFF-8FB0-78CBE66E8970}" srcOrd="0" destOrd="0" presId="urn:microsoft.com/office/officeart/2005/8/layout/hierarchy3"/>
    <dgm:cxn modelId="{820C2B66-78BE-4CF3-A333-EAE5346CBD56}" srcId="{4778A31C-884C-4E62-AB07-D1D0E488C819}" destId="{8D4DCF90-E046-48FD-B588-802D28B889DB}" srcOrd="3" destOrd="0" parTransId="{B0E3D0E4-D1C1-4EBF-BF9A-02C59216C579}" sibTransId="{5576F082-54DB-4753-B26E-2E71D49A8F05}"/>
    <dgm:cxn modelId="{FD3BD346-34E9-4723-9E99-1D0021A5F75E}" srcId="{4778A31C-884C-4E62-AB07-D1D0E488C819}" destId="{79D54303-A94E-4097-ADD1-71E83175992B}" srcOrd="1" destOrd="0" parTransId="{3495B52A-F766-4194-BB22-63CC66F8C10A}" sibTransId="{E8BBF693-ED72-4CD3-BF49-DEBA8A2EAF6E}"/>
    <dgm:cxn modelId="{CA08D9BB-D9C2-4117-9835-7C0F8C15C121}" type="presOf" srcId="{1AED56B6-E925-41F7-AC3C-4E5A1CE60428}" destId="{A5E59D54-88F0-4E34-BB2F-7DE949053CFB}" srcOrd="0" destOrd="0" presId="urn:microsoft.com/office/officeart/2005/8/layout/hierarchy3"/>
    <dgm:cxn modelId="{1CF82974-0BC8-42A7-B4FF-CC22CEBB8469}" type="presOf" srcId="{697A806B-1C6F-450E-BAE2-2964614BB713}" destId="{B342A887-942F-4DA7-A602-E2C70E8D5A39}" srcOrd="0" destOrd="0" presId="urn:microsoft.com/office/officeart/2005/8/layout/hierarchy3"/>
    <dgm:cxn modelId="{60D21541-667A-400A-A539-D6D4CDF99CCC}" type="presOf" srcId="{60FF1FFF-9ECE-43D4-8548-7E8322487163}" destId="{41A56420-8A8E-4FDF-B22A-D0E6D54B0792}" srcOrd="0" destOrd="0" presId="urn:microsoft.com/office/officeart/2005/8/layout/hierarchy3"/>
    <dgm:cxn modelId="{A07B583D-D91F-436F-915E-AEBD6D072D1C}" type="presParOf" srcId="{B342A887-942F-4DA7-A602-E2C70E8D5A39}" destId="{4680B6F9-0EC3-41C7-A637-EF31AB96023A}" srcOrd="0" destOrd="0" presId="urn:microsoft.com/office/officeart/2005/8/layout/hierarchy3"/>
    <dgm:cxn modelId="{11A8D7B2-2806-4010-BC6C-FB6B91B6B11A}" type="presParOf" srcId="{4680B6F9-0EC3-41C7-A637-EF31AB96023A}" destId="{93189A14-F5D3-4279-A176-44DCDB76A41F}" srcOrd="0" destOrd="0" presId="urn:microsoft.com/office/officeart/2005/8/layout/hierarchy3"/>
    <dgm:cxn modelId="{1BF6C930-7DD2-4EBA-BB8D-FD3573D6D1E2}" type="presParOf" srcId="{93189A14-F5D3-4279-A176-44DCDB76A41F}" destId="{A5E59D54-88F0-4E34-BB2F-7DE949053CFB}" srcOrd="0" destOrd="0" presId="urn:microsoft.com/office/officeart/2005/8/layout/hierarchy3"/>
    <dgm:cxn modelId="{A6EA5D21-640C-48E3-BCD5-F580A3ABF860}" type="presParOf" srcId="{93189A14-F5D3-4279-A176-44DCDB76A41F}" destId="{F967DDC0-3738-409C-983C-229F80545CCA}" srcOrd="1" destOrd="0" presId="urn:microsoft.com/office/officeart/2005/8/layout/hierarchy3"/>
    <dgm:cxn modelId="{EC536AA3-C7CF-409D-ACE0-6195CFF99E5F}" type="presParOf" srcId="{4680B6F9-0EC3-41C7-A637-EF31AB96023A}" destId="{359F3968-5A18-4488-92DC-06407717A722}" srcOrd="1" destOrd="0" presId="urn:microsoft.com/office/officeart/2005/8/layout/hierarchy3"/>
    <dgm:cxn modelId="{766DA7E5-A0D4-4392-B202-F34DD02E10E9}" type="presParOf" srcId="{B342A887-942F-4DA7-A602-E2C70E8D5A39}" destId="{7B643BEC-BE32-4EFC-8A6D-AF79D23945A6}" srcOrd="1" destOrd="0" presId="urn:microsoft.com/office/officeart/2005/8/layout/hierarchy3"/>
    <dgm:cxn modelId="{5E606183-AB3C-46A9-85EB-E75D94FC8EBB}" type="presParOf" srcId="{7B643BEC-BE32-4EFC-8A6D-AF79D23945A6}" destId="{A7F99923-E00A-4132-BD69-652EE48A4A02}" srcOrd="0" destOrd="0" presId="urn:microsoft.com/office/officeart/2005/8/layout/hierarchy3"/>
    <dgm:cxn modelId="{280A2535-E4D9-4502-8323-2612160E3ADA}" type="presParOf" srcId="{A7F99923-E00A-4132-BD69-652EE48A4A02}" destId="{2AF7318B-825D-4096-9932-AF8CB1379B4A}" srcOrd="0" destOrd="0" presId="urn:microsoft.com/office/officeart/2005/8/layout/hierarchy3"/>
    <dgm:cxn modelId="{AA045F5D-C366-4298-BF7E-6AC2E55A7747}" type="presParOf" srcId="{A7F99923-E00A-4132-BD69-652EE48A4A02}" destId="{98E24BEB-46B4-4746-A6B8-97657639784E}" srcOrd="1" destOrd="0" presId="urn:microsoft.com/office/officeart/2005/8/layout/hierarchy3"/>
    <dgm:cxn modelId="{DCBBA628-97C4-4FDB-B5C8-0C68BD3A56E1}" type="presParOf" srcId="{7B643BEC-BE32-4EFC-8A6D-AF79D23945A6}" destId="{992F346F-8C85-4378-8AE1-7EE04F913135}" srcOrd="1" destOrd="0" presId="urn:microsoft.com/office/officeart/2005/8/layout/hierarchy3"/>
    <dgm:cxn modelId="{E9FB3D5F-1CBC-41C9-85D5-1A633FB0AF1F}" type="presParOf" srcId="{B342A887-942F-4DA7-A602-E2C70E8D5A39}" destId="{4D58B085-7E29-4564-BC92-AA81DDA1775D}" srcOrd="2" destOrd="0" presId="urn:microsoft.com/office/officeart/2005/8/layout/hierarchy3"/>
    <dgm:cxn modelId="{55C08A1B-8792-47E2-91B8-B23D76799838}" type="presParOf" srcId="{4D58B085-7E29-4564-BC92-AA81DDA1775D}" destId="{D85B689E-6BD5-46CA-8309-A66B07E9B54D}" srcOrd="0" destOrd="0" presId="urn:microsoft.com/office/officeart/2005/8/layout/hierarchy3"/>
    <dgm:cxn modelId="{A160E22E-E0B0-4379-A4A8-31F235B3CA28}" type="presParOf" srcId="{D85B689E-6BD5-46CA-8309-A66B07E9B54D}" destId="{72F163A5-5E45-4AFF-8FB0-78CBE66E8970}" srcOrd="0" destOrd="0" presId="urn:microsoft.com/office/officeart/2005/8/layout/hierarchy3"/>
    <dgm:cxn modelId="{536FC9F0-C9EE-4158-8D14-4ABBDBCC516C}" type="presParOf" srcId="{D85B689E-6BD5-46CA-8309-A66B07E9B54D}" destId="{DFD266F8-9044-4B95-980A-853763561B48}" srcOrd="1" destOrd="0" presId="urn:microsoft.com/office/officeart/2005/8/layout/hierarchy3"/>
    <dgm:cxn modelId="{C5D0F9AB-CE7A-46A9-9F7C-E75F4FE047BE}" type="presParOf" srcId="{4D58B085-7E29-4564-BC92-AA81DDA1775D}" destId="{B1F15BF4-1616-4149-AB36-919CA61FD10E}" srcOrd="1" destOrd="0" presId="urn:microsoft.com/office/officeart/2005/8/layout/hierarchy3"/>
    <dgm:cxn modelId="{0CBA08F1-5D16-4254-BFD3-055EEAFE30FC}" type="presParOf" srcId="{B1F15BF4-1616-4149-AB36-919CA61FD10E}" destId="{62BA64D9-27F6-4139-ACF9-43797472BB51}" srcOrd="0" destOrd="0" presId="urn:microsoft.com/office/officeart/2005/8/layout/hierarchy3"/>
    <dgm:cxn modelId="{C675B4D3-97A4-4146-9A57-582646F08F6F}" type="presParOf" srcId="{B1F15BF4-1616-4149-AB36-919CA61FD10E}" destId="{FEA29A39-C7F0-431F-8F0E-DBFE99F4F58C}" srcOrd="1" destOrd="0" presId="urn:microsoft.com/office/officeart/2005/8/layout/hierarchy3"/>
    <dgm:cxn modelId="{1908B064-A50A-4438-B9FC-3E73C03DC037}" type="presParOf" srcId="{B1F15BF4-1616-4149-AB36-919CA61FD10E}" destId="{976BFEDE-F961-46F4-8175-A02294C66DB3}" srcOrd="2" destOrd="0" presId="urn:microsoft.com/office/officeart/2005/8/layout/hierarchy3"/>
    <dgm:cxn modelId="{9EBD40FE-615D-4A51-937F-FCFF8F06111B}" type="presParOf" srcId="{B1F15BF4-1616-4149-AB36-919CA61FD10E}" destId="{EE54891F-ACEC-43AA-9872-AD736A831AE6}" srcOrd="3" destOrd="0" presId="urn:microsoft.com/office/officeart/2005/8/layout/hierarchy3"/>
    <dgm:cxn modelId="{A30233BD-ED45-457A-AE36-614274F26B06}" type="presParOf" srcId="{B1F15BF4-1616-4149-AB36-919CA61FD10E}" destId="{41A56420-8A8E-4FDF-B22A-D0E6D54B0792}" srcOrd="4" destOrd="0" presId="urn:microsoft.com/office/officeart/2005/8/layout/hierarchy3"/>
    <dgm:cxn modelId="{2328F35D-19D2-4DC9-8E8B-589F50102FDD}" type="presParOf" srcId="{B1F15BF4-1616-4149-AB36-919CA61FD10E}" destId="{1ECEAA29-00DA-469E-B1E0-9C35B6EBEE69}" srcOrd="5" destOrd="0" presId="urn:microsoft.com/office/officeart/2005/8/layout/hierarchy3"/>
    <dgm:cxn modelId="{53D12E53-6588-4CF4-B801-B3B606AB9FE7}" type="presParOf" srcId="{B1F15BF4-1616-4149-AB36-919CA61FD10E}" destId="{04D4FF84-542A-42DB-8CF3-8AFB1160BCB9}" srcOrd="6" destOrd="0" presId="urn:microsoft.com/office/officeart/2005/8/layout/hierarchy3"/>
    <dgm:cxn modelId="{9E24B141-D58C-4950-92AA-F70A40E814E7}" type="presParOf" srcId="{B1F15BF4-1616-4149-AB36-919CA61FD10E}" destId="{99E33A3F-A9AE-4810-B071-E160307FAAD5}" srcOrd="7"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59A98F-FEE3-4E22-AB5E-6542AEE88E96}" type="doc">
      <dgm:prSet loTypeId="urn:microsoft.com/office/officeart/2005/8/layout/vList5" loCatId="list" qsTypeId="urn:microsoft.com/office/officeart/2005/8/quickstyle/3d7" qsCatId="3D" csTypeId="urn:microsoft.com/office/officeart/2005/8/colors/accent2_4" csCatId="accent2" phldr="1"/>
      <dgm:spPr/>
      <dgm:t>
        <a:bodyPr/>
        <a:lstStyle/>
        <a:p>
          <a:endParaRPr lang="en-US"/>
        </a:p>
      </dgm:t>
    </dgm:pt>
    <dgm:pt modelId="{036990EB-D14C-4722-87D3-823893FE08C0}">
      <dgm:prSet custT="1"/>
      <dgm:spPr/>
      <dgm:t>
        <a:bodyPr/>
        <a:lstStyle/>
        <a:p>
          <a:pPr algn="ctr" rtl="0"/>
          <a:r>
            <a:rPr lang="en-US" sz="1500" b="1" dirty="0" smtClean="0"/>
            <a:t>  </a:t>
          </a:r>
          <a:r>
            <a:rPr lang="en-US" sz="1800" b="1" dirty="0" smtClean="0"/>
            <a:t>Literacy  &amp; Creative Problem Solving for Re-Entry</a:t>
          </a:r>
          <a:endParaRPr lang="en-US" sz="1500" b="1" dirty="0" smtClean="0"/>
        </a:p>
        <a:p>
          <a:pPr algn="ctr" rtl="0"/>
          <a:r>
            <a:rPr lang="en-US" sz="1500" dirty="0" smtClean="0"/>
            <a:t>6 month program 6</a:t>
          </a:r>
          <a:r>
            <a:rPr lang="en-US" sz="1500" baseline="30000" dirty="0" smtClean="0"/>
            <a:t>th</a:t>
          </a:r>
          <a:r>
            <a:rPr lang="en-US" sz="1500" dirty="0" smtClean="0"/>
            <a:t> grade level</a:t>
          </a:r>
        </a:p>
        <a:p>
          <a:pPr algn="ctr" rtl="0"/>
          <a:endParaRPr lang="en-US" sz="1500" dirty="0"/>
        </a:p>
      </dgm:t>
    </dgm:pt>
    <dgm:pt modelId="{C1857367-37EA-4776-B234-58D964EAA2FA}" type="parTrans" cxnId="{547201FC-F9BC-403F-9FCB-22657B7AEBBE}">
      <dgm:prSet/>
      <dgm:spPr/>
      <dgm:t>
        <a:bodyPr/>
        <a:lstStyle/>
        <a:p>
          <a:endParaRPr lang="en-US"/>
        </a:p>
      </dgm:t>
    </dgm:pt>
    <dgm:pt modelId="{C150DDC3-F9F4-4EB1-8EA8-5BE7DB4259F5}" type="sibTrans" cxnId="{547201FC-F9BC-403F-9FCB-22657B7AEBBE}">
      <dgm:prSet/>
      <dgm:spPr/>
      <dgm:t>
        <a:bodyPr/>
        <a:lstStyle/>
        <a:p>
          <a:endParaRPr lang="en-US"/>
        </a:p>
      </dgm:t>
    </dgm:pt>
    <dgm:pt modelId="{968BE0EB-B4D7-4A98-A43F-A68D6F6F1C7B}">
      <dgm:prSet custT="1"/>
      <dgm:spPr/>
      <dgm:t>
        <a:bodyPr/>
        <a:lstStyle/>
        <a:p>
          <a:pPr rtl="0"/>
          <a:r>
            <a:rPr lang="en-US" sz="1500" dirty="0" smtClean="0"/>
            <a:t> </a:t>
          </a:r>
          <a:r>
            <a:rPr lang="en-US" sz="1800" b="1" dirty="0" smtClean="0"/>
            <a:t>GED </a:t>
          </a:r>
          <a:endParaRPr lang="en-US" sz="1500" b="1" dirty="0" smtClean="0"/>
        </a:p>
        <a:p>
          <a:pPr rtl="0"/>
          <a:r>
            <a:rPr lang="en-US" sz="1500" dirty="0" smtClean="0"/>
            <a:t>6-9 month program </a:t>
          </a:r>
        </a:p>
        <a:p>
          <a:pPr rtl="0"/>
          <a:r>
            <a:rPr lang="en-US" sz="1500" dirty="0" smtClean="0"/>
            <a:t>6 month time cut</a:t>
          </a:r>
          <a:endParaRPr lang="en-US" sz="1500" dirty="0"/>
        </a:p>
      </dgm:t>
    </dgm:pt>
    <dgm:pt modelId="{B3FA3E26-AA82-4A1D-B702-0D9F19C2540F}" type="parTrans" cxnId="{828D42B4-F936-4A0E-BF7C-68BC105168DE}">
      <dgm:prSet/>
      <dgm:spPr/>
      <dgm:t>
        <a:bodyPr/>
        <a:lstStyle/>
        <a:p>
          <a:endParaRPr lang="en-US"/>
        </a:p>
      </dgm:t>
    </dgm:pt>
    <dgm:pt modelId="{32DF8B97-1530-4D1D-8BEE-B447661D266F}" type="sibTrans" cxnId="{828D42B4-F936-4A0E-BF7C-68BC105168DE}">
      <dgm:prSet/>
      <dgm:spPr/>
      <dgm:t>
        <a:bodyPr/>
        <a:lstStyle/>
        <a:p>
          <a:endParaRPr lang="en-US"/>
        </a:p>
      </dgm:t>
    </dgm:pt>
    <dgm:pt modelId="{6740A1E3-C601-48C3-A794-0FC7BCBAC72D}">
      <dgm:prSet custT="1"/>
      <dgm:spPr/>
      <dgm:t>
        <a:bodyPr/>
        <a:lstStyle/>
        <a:p>
          <a:pPr rtl="0"/>
          <a:r>
            <a:rPr lang="en-US" sz="1500" dirty="0" smtClean="0"/>
            <a:t>   </a:t>
          </a:r>
          <a:r>
            <a:rPr lang="en-US" sz="1800" b="1" dirty="0" smtClean="0"/>
            <a:t>Associates Degree</a:t>
          </a:r>
          <a:endParaRPr lang="en-US" sz="1500" b="1" dirty="0" smtClean="0"/>
        </a:p>
        <a:p>
          <a:pPr rtl="0"/>
          <a:r>
            <a:rPr lang="en-US" sz="1500" dirty="0" smtClean="0"/>
            <a:t>  2 year program </a:t>
          </a:r>
        </a:p>
        <a:p>
          <a:pPr rtl="0"/>
          <a:r>
            <a:rPr lang="en-US" sz="1500" dirty="0" smtClean="0"/>
            <a:t>1 year time cut</a:t>
          </a:r>
          <a:endParaRPr lang="en-US" sz="1500" dirty="0"/>
        </a:p>
      </dgm:t>
    </dgm:pt>
    <dgm:pt modelId="{8866AB52-49E1-4BEE-A5BC-120BB8932F2A}" type="parTrans" cxnId="{68C984D5-9417-4381-A6F4-C0BA89E7EB4F}">
      <dgm:prSet/>
      <dgm:spPr/>
      <dgm:t>
        <a:bodyPr/>
        <a:lstStyle/>
        <a:p>
          <a:endParaRPr lang="en-US"/>
        </a:p>
      </dgm:t>
    </dgm:pt>
    <dgm:pt modelId="{DCAE6FC4-7A35-47FF-9E08-144B70B6B2A8}" type="sibTrans" cxnId="{68C984D5-9417-4381-A6F4-C0BA89E7EB4F}">
      <dgm:prSet/>
      <dgm:spPr/>
      <dgm:t>
        <a:bodyPr/>
        <a:lstStyle/>
        <a:p>
          <a:endParaRPr lang="en-US"/>
        </a:p>
      </dgm:t>
    </dgm:pt>
    <dgm:pt modelId="{5C492C9D-8714-443C-AB91-30FE57129F24}">
      <dgm:prSet custT="1"/>
      <dgm:spPr/>
      <dgm:t>
        <a:bodyPr/>
        <a:lstStyle/>
        <a:p>
          <a:pPr rtl="0"/>
          <a:r>
            <a:rPr lang="en-US" sz="1800" dirty="0" smtClean="0"/>
            <a:t>  </a:t>
          </a:r>
          <a:r>
            <a:rPr lang="en-US" sz="1800" b="1" dirty="0" smtClean="0"/>
            <a:t>Bachelors Degree</a:t>
          </a:r>
        </a:p>
        <a:p>
          <a:pPr rtl="0"/>
          <a:r>
            <a:rPr lang="en-US" sz="1500" dirty="0" smtClean="0"/>
            <a:t> 4 year program </a:t>
          </a:r>
        </a:p>
        <a:p>
          <a:pPr rtl="0"/>
          <a:r>
            <a:rPr lang="en-US" sz="1500" dirty="0" smtClean="0"/>
            <a:t>2 year time cut</a:t>
          </a:r>
          <a:endParaRPr lang="en-US" sz="1500" dirty="0"/>
        </a:p>
      </dgm:t>
    </dgm:pt>
    <dgm:pt modelId="{B18A1B6C-AFB9-42CA-B587-FFB59A33606D}" type="parTrans" cxnId="{2FFCF950-7E46-419F-A170-6D97ADBDC82A}">
      <dgm:prSet/>
      <dgm:spPr/>
      <dgm:t>
        <a:bodyPr/>
        <a:lstStyle/>
        <a:p>
          <a:endParaRPr lang="en-US"/>
        </a:p>
      </dgm:t>
    </dgm:pt>
    <dgm:pt modelId="{C2DE4078-9BB1-431A-89B6-507FCAD3589C}" type="sibTrans" cxnId="{2FFCF950-7E46-419F-A170-6D97ADBDC82A}">
      <dgm:prSet/>
      <dgm:spPr/>
      <dgm:t>
        <a:bodyPr/>
        <a:lstStyle/>
        <a:p>
          <a:endParaRPr lang="en-US"/>
        </a:p>
      </dgm:t>
    </dgm:pt>
    <dgm:pt modelId="{1115982A-3934-405B-8985-A31F479833C6}">
      <dgm:prSet custT="1"/>
      <dgm:spPr/>
      <dgm:t>
        <a:bodyPr/>
        <a:lstStyle/>
        <a:p>
          <a:pPr rtl="0"/>
          <a:r>
            <a:rPr lang="en-US" sz="1800" b="1" dirty="0" smtClean="0"/>
            <a:t>        Department of Labor Apprenticeship Programs  </a:t>
          </a:r>
        </a:p>
        <a:p>
          <a:pPr rtl="0"/>
          <a:r>
            <a:rPr lang="en-US" sz="1500" dirty="0" smtClean="0"/>
            <a:t>1-4 year program </a:t>
          </a:r>
        </a:p>
        <a:p>
          <a:pPr rtl="0"/>
          <a:r>
            <a:rPr lang="en-US" sz="1500" dirty="0" smtClean="0"/>
            <a:t>6 month time cut</a:t>
          </a:r>
          <a:endParaRPr lang="en-US" sz="1500" dirty="0"/>
        </a:p>
      </dgm:t>
    </dgm:pt>
    <dgm:pt modelId="{AB4FB3D0-3F34-4B51-BBF0-79DFB6733947}" type="parTrans" cxnId="{F9DCA087-B070-4E0B-A5FF-6FE13C372CB6}">
      <dgm:prSet/>
      <dgm:spPr/>
      <dgm:t>
        <a:bodyPr/>
        <a:lstStyle/>
        <a:p>
          <a:endParaRPr lang="en-US"/>
        </a:p>
      </dgm:t>
    </dgm:pt>
    <dgm:pt modelId="{FFB7CDF3-3E8F-4129-9DDC-C783B984477D}" type="sibTrans" cxnId="{F9DCA087-B070-4E0B-A5FF-6FE13C372CB6}">
      <dgm:prSet/>
      <dgm:spPr/>
      <dgm:t>
        <a:bodyPr/>
        <a:lstStyle/>
        <a:p>
          <a:endParaRPr lang="en-US"/>
        </a:p>
      </dgm:t>
    </dgm:pt>
    <dgm:pt modelId="{2B408842-5224-44F6-986F-BD5E588D6F4F}">
      <dgm:prSet custT="1"/>
      <dgm:spPr/>
      <dgm:t>
        <a:bodyPr/>
        <a:lstStyle/>
        <a:p>
          <a:pPr rtl="0"/>
          <a:r>
            <a:rPr lang="en-US" sz="1500" dirty="0" smtClean="0"/>
            <a:t>   </a:t>
          </a:r>
          <a:r>
            <a:rPr lang="en-US" sz="1800" b="1" dirty="0" smtClean="0"/>
            <a:t>Vocational Program</a:t>
          </a:r>
          <a:endParaRPr lang="en-US" sz="1500" b="1" dirty="0" smtClean="0"/>
        </a:p>
        <a:p>
          <a:pPr rtl="0"/>
          <a:r>
            <a:rPr lang="en-US" sz="1500" dirty="0" smtClean="0"/>
            <a:t> 6 month program </a:t>
          </a:r>
        </a:p>
        <a:p>
          <a:pPr rtl="0"/>
          <a:r>
            <a:rPr lang="en-US" sz="1500" dirty="0" smtClean="0"/>
            <a:t>    up to 6 month time cut  </a:t>
          </a:r>
          <a:endParaRPr lang="en-US" sz="1500" dirty="0"/>
        </a:p>
      </dgm:t>
    </dgm:pt>
    <dgm:pt modelId="{9DEDDC93-0D16-492A-9423-5D879E042338}" type="parTrans" cxnId="{92F089AD-75A6-45FD-A2C1-4484970E112A}">
      <dgm:prSet/>
      <dgm:spPr/>
      <dgm:t>
        <a:bodyPr/>
        <a:lstStyle/>
        <a:p>
          <a:endParaRPr lang="en-US"/>
        </a:p>
      </dgm:t>
    </dgm:pt>
    <dgm:pt modelId="{589262E2-F9EC-4B89-9026-B0AC84DF3290}" type="sibTrans" cxnId="{92F089AD-75A6-45FD-A2C1-4484970E112A}">
      <dgm:prSet/>
      <dgm:spPr/>
      <dgm:t>
        <a:bodyPr/>
        <a:lstStyle/>
        <a:p>
          <a:endParaRPr lang="en-US"/>
        </a:p>
      </dgm:t>
    </dgm:pt>
    <dgm:pt modelId="{6BF00E95-18EB-4546-83C9-A6D47D9BC468}" type="pres">
      <dgm:prSet presAssocID="{A559A98F-FEE3-4E22-AB5E-6542AEE88E96}" presName="Name0" presStyleCnt="0">
        <dgm:presLayoutVars>
          <dgm:dir/>
          <dgm:animLvl val="lvl"/>
          <dgm:resizeHandles val="exact"/>
        </dgm:presLayoutVars>
      </dgm:prSet>
      <dgm:spPr/>
      <dgm:t>
        <a:bodyPr/>
        <a:lstStyle/>
        <a:p>
          <a:endParaRPr lang="en-US"/>
        </a:p>
      </dgm:t>
    </dgm:pt>
    <dgm:pt modelId="{1D266479-02FA-42E5-9838-B184CA8E1103}" type="pres">
      <dgm:prSet presAssocID="{036990EB-D14C-4722-87D3-823893FE08C0}" presName="linNode" presStyleCnt="0"/>
      <dgm:spPr/>
      <dgm:t>
        <a:bodyPr/>
        <a:lstStyle/>
        <a:p>
          <a:endParaRPr lang="en-US"/>
        </a:p>
      </dgm:t>
    </dgm:pt>
    <dgm:pt modelId="{5C2C1AE9-301D-4230-B110-F3683910A7B0}" type="pres">
      <dgm:prSet presAssocID="{036990EB-D14C-4722-87D3-823893FE08C0}" presName="parentText" presStyleLbl="node1" presStyleIdx="0" presStyleCnt="6" custScaleX="172956">
        <dgm:presLayoutVars>
          <dgm:chMax val="1"/>
          <dgm:bulletEnabled val="1"/>
        </dgm:presLayoutVars>
      </dgm:prSet>
      <dgm:spPr/>
      <dgm:t>
        <a:bodyPr/>
        <a:lstStyle/>
        <a:p>
          <a:endParaRPr lang="en-US"/>
        </a:p>
      </dgm:t>
    </dgm:pt>
    <dgm:pt modelId="{8AF03397-C52F-4BCC-A22C-EAF998C5C900}" type="pres">
      <dgm:prSet presAssocID="{C150DDC3-F9F4-4EB1-8EA8-5BE7DB4259F5}" presName="sp" presStyleCnt="0"/>
      <dgm:spPr/>
      <dgm:t>
        <a:bodyPr/>
        <a:lstStyle/>
        <a:p>
          <a:endParaRPr lang="en-US"/>
        </a:p>
      </dgm:t>
    </dgm:pt>
    <dgm:pt modelId="{4BA44C3B-0EEF-497D-86C8-A3FDF933B110}" type="pres">
      <dgm:prSet presAssocID="{968BE0EB-B4D7-4A98-A43F-A68D6F6F1C7B}" presName="linNode" presStyleCnt="0"/>
      <dgm:spPr/>
      <dgm:t>
        <a:bodyPr/>
        <a:lstStyle/>
        <a:p>
          <a:endParaRPr lang="en-US"/>
        </a:p>
      </dgm:t>
    </dgm:pt>
    <dgm:pt modelId="{DA7F1C4A-0E76-4644-ACF7-043AAB51A30D}" type="pres">
      <dgm:prSet presAssocID="{968BE0EB-B4D7-4A98-A43F-A68D6F6F1C7B}" presName="parentText" presStyleLbl="node1" presStyleIdx="1" presStyleCnt="6" custScaleX="172956">
        <dgm:presLayoutVars>
          <dgm:chMax val="1"/>
          <dgm:bulletEnabled val="1"/>
        </dgm:presLayoutVars>
      </dgm:prSet>
      <dgm:spPr/>
      <dgm:t>
        <a:bodyPr/>
        <a:lstStyle/>
        <a:p>
          <a:endParaRPr lang="en-US"/>
        </a:p>
      </dgm:t>
    </dgm:pt>
    <dgm:pt modelId="{4E880BF5-7258-4C1A-949A-D48F66BDC8D1}" type="pres">
      <dgm:prSet presAssocID="{32DF8B97-1530-4D1D-8BEE-B447661D266F}" presName="sp" presStyleCnt="0"/>
      <dgm:spPr/>
      <dgm:t>
        <a:bodyPr/>
        <a:lstStyle/>
        <a:p>
          <a:endParaRPr lang="en-US"/>
        </a:p>
      </dgm:t>
    </dgm:pt>
    <dgm:pt modelId="{B8B4722E-C7CD-4024-BED1-8E5CAF5DD2D9}" type="pres">
      <dgm:prSet presAssocID="{6740A1E3-C601-48C3-A794-0FC7BCBAC72D}" presName="linNode" presStyleCnt="0"/>
      <dgm:spPr/>
      <dgm:t>
        <a:bodyPr/>
        <a:lstStyle/>
        <a:p>
          <a:endParaRPr lang="en-US"/>
        </a:p>
      </dgm:t>
    </dgm:pt>
    <dgm:pt modelId="{AA643941-3993-4C07-BC71-D7E09EFB386F}" type="pres">
      <dgm:prSet presAssocID="{6740A1E3-C601-48C3-A794-0FC7BCBAC72D}" presName="parentText" presStyleLbl="node1" presStyleIdx="2" presStyleCnt="6" custScaleX="173375">
        <dgm:presLayoutVars>
          <dgm:chMax val="1"/>
          <dgm:bulletEnabled val="1"/>
        </dgm:presLayoutVars>
      </dgm:prSet>
      <dgm:spPr/>
      <dgm:t>
        <a:bodyPr/>
        <a:lstStyle/>
        <a:p>
          <a:endParaRPr lang="en-US"/>
        </a:p>
      </dgm:t>
    </dgm:pt>
    <dgm:pt modelId="{25388A68-B81D-4C74-A3F5-5D811A0B9C80}" type="pres">
      <dgm:prSet presAssocID="{DCAE6FC4-7A35-47FF-9E08-144B70B6B2A8}" presName="sp" presStyleCnt="0"/>
      <dgm:spPr/>
      <dgm:t>
        <a:bodyPr/>
        <a:lstStyle/>
        <a:p>
          <a:endParaRPr lang="en-US"/>
        </a:p>
      </dgm:t>
    </dgm:pt>
    <dgm:pt modelId="{19208938-989E-4C9A-A027-9B7E79127477}" type="pres">
      <dgm:prSet presAssocID="{5C492C9D-8714-443C-AB91-30FE57129F24}" presName="linNode" presStyleCnt="0"/>
      <dgm:spPr/>
      <dgm:t>
        <a:bodyPr/>
        <a:lstStyle/>
        <a:p>
          <a:endParaRPr lang="en-US"/>
        </a:p>
      </dgm:t>
    </dgm:pt>
    <dgm:pt modelId="{46882AB4-614F-4D03-9531-3D737320C825}" type="pres">
      <dgm:prSet presAssocID="{5C492C9D-8714-443C-AB91-30FE57129F24}" presName="parentText" presStyleLbl="node1" presStyleIdx="3" presStyleCnt="6" custScaleX="172956" custLinFactNeighborX="0" custLinFactNeighborY="1783">
        <dgm:presLayoutVars>
          <dgm:chMax val="1"/>
          <dgm:bulletEnabled val="1"/>
        </dgm:presLayoutVars>
      </dgm:prSet>
      <dgm:spPr/>
      <dgm:t>
        <a:bodyPr/>
        <a:lstStyle/>
        <a:p>
          <a:endParaRPr lang="en-US"/>
        </a:p>
      </dgm:t>
    </dgm:pt>
    <dgm:pt modelId="{DBB16B11-AEAA-4EE3-8D99-40FE41C6E57A}" type="pres">
      <dgm:prSet presAssocID="{C2DE4078-9BB1-431A-89B6-507FCAD3589C}" presName="sp" presStyleCnt="0"/>
      <dgm:spPr/>
      <dgm:t>
        <a:bodyPr/>
        <a:lstStyle/>
        <a:p>
          <a:endParaRPr lang="en-US"/>
        </a:p>
      </dgm:t>
    </dgm:pt>
    <dgm:pt modelId="{4C6472AE-EB55-459F-97DD-4D72326E4AB4}" type="pres">
      <dgm:prSet presAssocID="{2B408842-5224-44F6-986F-BD5E588D6F4F}" presName="linNode" presStyleCnt="0"/>
      <dgm:spPr/>
      <dgm:t>
        <a:bodyPr/>
        <a:lstStyle/>
        <a:p>
          <a:endParaRPr lang="en-US"/>
        </a:p>
      </dgm:t>
    </dgm:pt>
    <dgm:pt modelId="{39BF8FCF-336D-499E-97F7-A02C3B2D476F}" type="pres">
      <dgm:prSet presAssocID="{2B408842-5224-44F6-986F-BD5E588D6F4F}" presName="parentText" presStyleLbl="node1" presStyleIdx="4" presStyleCnt="6" custScaleX="173375">
        <dgm:presLayoutVars>
          <dgm:chMax val="1"/>
          <dgm:bulletEnabled val="1"/>
        </dgm:presLayoutVars>
      </dgm:prSet>
      <dgm:spPr/>
      <dgm:t>
        <a:bodyPr/>
        <a:lstStyle/>
        <a:p>
          <a:endParaRPr lang="en-US"/>
        </a:p>
      </dgm:t>
    </dgm:pt>
    <dgm:pt modelId="{B231F723-5FB6-49DC-893B-561BCDB56E3C}" type="pres">
      <dgm:prSet presAssocID="{589262E2-F9EC-4B89-9026-B0AC84DF3290}" presName="sp" presStyleCnt="0"/>
      <dgm:spPr/>
      <dgm:t>
        <a:bodyPr/>
        <a:lstStyle/>
        <a:p>
          <a:endParaRPr lang="en-US"/>
        </a:p>
      </dgm:t>
    </dgm:pt>
    <dgm:pt modelId="{17DC0A96-9AE7-4417-BB05-F1465BB140D2}" type="pres">
      <dgm:prSet presAssocID="{1115982A-3934-405B-8985-A31F479833C6}" presName="linNode" presStyleCnt="0"/>
      <dgm:spPr/>
      <dgm:t>
        <a:bodyPr/>
        <a:lstStyle/>
        <a:p>
          <a:endParaRPr lang="en-US"/>
        </a:p>
      </dgm:t>
    </dgm:pt>
    <dgm:pt modelId="{226FDD8D-41E3-4330-9C12-BDF89750252B}" type="pres">
      <dgm:prSet presAssocID="{1115982A-3934-405B-8985-A31F479833C6}" presName="parentText" presStyleLbl="node1" presStyleIdx="5" presStyleCnt="6" custScaleX="172956">
        <dgm:presLayoutVars>
          <dgm:chMax val="1"/>
          <dgm:bulletEnabled val="1"/>
        </dgm:presLayoutVars>
      </dgm:prSet>
      <dgm:spPr/>
      <dgm:t>
        <a:bodyPr/>
        <a:lstStyle/>
        <a:p>
          <a:endParaRPr lang="en-US"/>
        </a:p>
      </dgm:t>
    </dgm:pt>
  </dgm:ptLst>
  <dgm:cxnLst>
    <dgm:cxn modelId="{F9DCA087-B070-4E0B-A5FF-6FE13C372CB6}" srcId="{A559A98F-FEE3-4E22-AB5E-6542AEE88E96}" destId="{1115982A-3934-405B-8985-A31F479833C6}" srcOrd="5" destOrd="0" parTransId="{AB4FB3D0-3F34-4B51-BBF0-79DFB6733947}" sibTransId="{FFB7CDF3-3E8F-4129-9DDC-C783B984477D}"/>
    <dgm:cxn modelId="{828D42B4-F936-4A0E-BF7C-68BC105168DE}" srcId="{A559A98F-FEE3-4E22-AB5E-6542AEE88E96}" destId="{968BE0EB-B4D7-4A98-A43F-A68D6F6F1C7B}" srcOrd="1" destOrd="0" parTransId="{B3FA3E26-AA82-4A1D-B702-0D9F19C2540F}" sibTransId="{32DF8B97-1530-4D1D-8BEE-B447661D266F}"/>
    <dgm:cxn modelId="{286233F9-B7BE-4F66-B0FB-B36A000A865D}" type="presOf" srcId="{2B408842-5224-44F6-986F-BD5E588D6F4F}" destId="{39BF8FCF-336D-499E-97F7-A02C3B2D476F}" srcOrd="0" destOrd="0" presId="urn:microsoft.com/office/officeart/2005/8/layout/vList5"/>
    <dgm:cxn modelId="{C16E94E0-3045-4CDC-96E8-DFD221766743}" type="presOf" srcId="{5C492C9D-8714-443C-AB91-30FE57129F24}" destId="{46882AB4-614F-4D03-9531-3D737320C825}" srcOrd="0" destOrd="0" presId="urn:microsoft.com/office/officeart/2005/8/layout/vList5"/>
    <dgm:cxn modelId="{68C984D5-9417-4381-A6F4-C0BA89E7EB4F}" srcId="{A559A98F-FEE3-4E22-AB5E-6542AEE88E96}" destId="{6740A1E3-C601-48C3-A794-0FC7BCBAC72D}" srcOrd="2" destOrd="0" parTransId="{8866AB52-49E1-4BEE-A5BC-120BB8932F2A}" sibTransId="{DCAE6FC4-7A35-47FF-9E08-144B70B6B2A8}"/>
    <dgm:cxn modelId="{547201FC-F9BC-403F-9FCB-22657B7AEBBE}" srcId="{A559A98F-FEE3-4E22-AB5E-6542AEE88E96}" destId="{036990EB-D14C-4722-87D3-823893FE08C0}" srcOrd="0" destOrd="0" parTransId="{C1857367-37EA-4776-B234-58D964EAA2FA}" sibTransId="{C150DDC3-F9F4-4EB1-8EA8-5BE7DB4259F5}"/>
    <dgm:cxn modelId="{2FFCF950-7E46-419F-A170-6D97ADBDC82A}" srcId="{A559A98F-FEE3-4E22-AB5E-6542AEE88E96}" destId="{5C492C9D-8714-443C-AB91-30FE57129F24}" srcOrd="3" destOrd="0" parTransId="{B18A1B6C-AFB9-42CA-B587-FFB59A33606D}" sibTransId="{C2DE4078-9BB1-431A-89B6-507FCAD3589C}"/>
    <dgm:cxn modelId="{4958AFF0-9B7E-41D7-9EB3-1B7A146568B3}" type="presOf" srcId="{968BE0EB-B4D7-4A98-A43F-A68D6F6F1C7B}" destId="{DA7F1C4A-0E76-4644-ACF7-043AAB51A30D}" srcOrd="0" destOrd="0" presId="urn:microsoft.com/office/officeart/2005/8/layout/vList5"/>
    <dgm:cxn modelId="{AC0F03AE-DCC0-4220-8D5E-582A28DF4B5C}" type="presOf" srcId="{1115982A-3934-405B-8985-A31F479833C6}" destId="{226FDD8D-41E3-4330-9C12-BDF89750252B}" srcOrd="0" destOrd="0" presId="urn:microsoft.com/office/officeart/2005/8/layout/vList5"/>
    <dgm:cxn modelId="{2B6A2821-6050-4B67-A586-B383661760C7}" type="presOf" srcId="{6740A1E3-C601-48C3-A794-0FC7BCBAC72D}" destId="{AA643941-3993-4C07-BC71-D7E09EFB386F}" srcOrd="0" destOrd="0" presId="urn:microsoft.com/office/officeart/2005/8/layout/vList5"/>
    <dgm:cxn modelId="{21E26650-1FEB-4430-B554-A2C97B5667BE}" type="presOf" srcId="{A559A98F-FEE3-4E22-AB5E-6542AEE88E96}" destId="{6BF00E95-18EB-4546-83C9-A6D47D9BC468}" srcOrd="0" destOrd="0" presId="urn:microsoft.com/office/officeart/2005/8/layout/vList5"/>
    <dgm:cxn modelId="{A91E86D3-53FA-41DD-8BC0-86AF590EF0B5}" type="presOf" srcId="{036990EB-D14C-4722-87D3-823893FE08C0}" destId="{5C2C1AE9-301D-4230-B110-F3683910A7B0}" srcOrd="0" destOrd="0" presId="urn:microsoft.com/office/officeart/2005/8/layout/vList5"/>
    <dgm:cxn modelId="{92F089AD-75A6-45FD-A2C1-4484970E112A}" srcId="{A559A98F-FEE3-4E22-AB5E-6542AEE88E96}" destId="{2B408842-5224-44F6-986F-BD5E588D6F4F}" srcOrd="4" destOrd="0" parTransId="{9DEDDC93-0D16-492A-9423-5D879E042338}" sibTransId="{589262E2-F9EC-4B89-9026-B0AC84DF3290}"/>
    <dgm:cxn modelId="{B2B8E38A-D71E-46F0-A78A-CBCAD18A30C1}" type="presParOf" srcId="{6BF00E95-18EB-4546-83C9-A6D47D9BC468}" destId="{1D266479-02FA-42E5-9838-B184CA8E1103}" srcOrd="0" destOrd="0" presId="urn:microsoft.com/office/officeart/2005/8/layout/vList5"/>
    <dgm:cxn modelId="{1B12D610-547F-4B34-A7F7-88343EC30125}" type="presParOf" srcId="{1D266479-02FA-42E5-9838-B184CA8E1103}" destId="{5C2C1AE9-301D-4230-B110-F3683910A7B0}" srcOrd="0" destOrd="0" presId="urn:microsoft.com/office/officeart/2005/8/layout/vList5"/>
    <dgm:cxn modelId="{95DEE85D-0927-4273-B4D7-0A9EAF1CF7DE}" type="presParOf" srcId="{6BF00E95-18EB-4546-83C9-A6D47D9BC468}" destId="{8AF03397-C52F-4BCC-A22C-EAF998C5C900}" srcOrd="1" destOrd="0" presId="urn:microsoft.com/office/officeart/2005/8/layout/vList5"/>
    <dgm:cxn modelId="{41D1F602-B651-45CA-8C22-BF5AE2BA3547}" type="presParOf" srcId="{6BF00E95-18EB-4546-83C9-A6D47D9BC468}" destId="{4BA44C3B-0EEF-497D-86C8-A3FDF933B110}" srcOrd="2" destOrd="0" presId="urn:microsoft.com/office/officeart/2005/8/layout/vList5"/>
    <dgm:cxn modelId="{065D4B31-1F7E-4C70-8693-B5F9FDFCE7DF}" type="presParOf" srcId="{4BA44C3B-0EEF-497D-86C8-A3FDF933B110}" destId="{DA7F1C4A-0E76-4644-ACF7-043AAB51A30D}" srcOrd="0" destOrd="0" presId="urn:microsoft.com/office/officeart/2005/8/layout/vList5"/>
    <dgm:cxn modelId="{274A3178-496F-4819-BD8F-FBB3B18CA003}" type="presParOf" srcId="{6BF00E95-18EB-4546-83C9-A6D47D9BC468}" destId="{4E880BF5-7258-4C1A-949A-D48F66BDC8D1}" srcOrd="3" destOrd="0" presId="urn:microsoft.com/office/officeart/2005/8/layout/vList5"/>
    <dgm:cxn modelId="{B962CF7E-8B73-496F-B4B4-E2590E66C253}" type="presParOf" srcId="{6BF00E95-18EB-4546-83C9-A6D47D9BC468}" destId="{B8B4722E-C7CD-4024-BED1-8E5CAF5DD2D9}" srcOrd="4" destOrd="0" presId="urn:microsoft.com/office/officeart/2005/8/layout/vList5"/>
    <dgm:cxn modelId="{F22E96BA-DCA3-46B1-8B19-53CFD4EB62C9}" type="presParOf" srcId="{B8B4722E-C7CD-4024-BED1-8E5CAF5DD2D9}" destId="{AA643941-3993-4C07-BC71-D7E09EFB386F}" srcOrd="0" destOrd="0" presId="urn:microsoft.com/office/officeart/2005/8/layout/vList5"/>
    <dgm:cxn modelId="{2FD75D39-AAED-4FBF-B8C2-39B286485AF4}" type="presParOf" srcId="{6BF00E95-18EB-4546-83C9-A6D47D9BC468}" destId="{25388A68-B81D-4C74-A3F5-5D811A0B9C80}" srcOrd="5" destOrd="0" presId="urn:microsoft.com/office/officeart/2005/8/layout/vList5"/>
    <dgm:cxn modelId="{D23A54A6-DC70-4D78-9F7A-338CC07159C2}" type="presParOf" srcId="{6BF00E95-18EB-4546-83C9-A6D47D9BC468}" destId="{19208938-989E-4C9A-A027-9B7E79127477}" srcOrd="6" destOrd="0" presId="urn:microsoft.com/office/officeart/2005/8/layout/vList5"/>
    <dgm:cxn modelId="{1E1CA01B-C8AD-453C-B96C-A3E38ECCB7D8}" type="presParOf" srcId="{19208938-989E-4C9A-A027-9B7E79127477}" destId="{46882AB4-614F-4D03-9531-3D737320C825}" srcOrd="0" destOrd="0" presId="urn:microsoft.com/office/officeart/2005/8/layout/vList5"/>
    <dgm:cxn modelId="{09AAB28B-EF8C-4F18-897B-B278FC66DCC8}" type="presParOf" srcId="{6BF00E95-18EB-4546-83C9-A6D47D9BC468}" destId="{DBB16B11-AEAA-4EE3-8D99-40FE41C6E57A}" srcOrd="7" destOrd="0" presId="urn:microsoft.com/office/officeart/2005/8/layout/vList5"/>
    <dgm:cxn modelId="{DB81B08F-4356-4A0A-A022-7841EB045FD1}" type="presParOf" srcId="{6BF00E95-18EB-4546-83C9-A6D47D9BC468}" destId="{4C6472AE-EB55-459F-97DD-4D72326E4AB4}" srcOrd="8" destOrd="0" presId="urn:microsoft.com/office/officeart/2005/8/layout/vList5"/>
    <dgm:cxn modelId="{B9545A3C-4AA2-4D9E-938C-116D03A3E9AD}" type="presParOf" srcId="{4C6472AE-EB55-459F-97DD-4D72326E4AB4}" destId="{39BF8FCF-336D-499E-97F7-A02C3B2D476F}" srcOrd="0" destOrd="0" presId="urn:microsoft.com/office/officeart/2005/8/layout/vList5"/>
    <dgm:cxn modelId="{F521D0EF-51D3-4AAC-9828-0006E236C1F2}" type="presParOf" srcId="{6BF00E95-18EB-4546-83C9-A6D47D9BC468}" destId="{B231F723-5FB6-49DC-893B-561BCDB56E3C}" srcOrd="9" destOrd="0" presId="urn:microsoft.com/office/officeart/2005/8/layout/vList5"/>
    <dgm:cxn modelId="{6E6A4672-E2BB-4023-98AE-135F76D6D0EB}" type="presParOf" srcId="{6BF00E95-18EB-4546-83C9-A6D47D9BC468}" destId="{17DC0A96-9AE7-4417-BB05-F1465BB140D2}" srcOrd="10" destOrd="0" presId="urn:microsoft.com/office/officeart/2005/8/layout/vList5"/>
    <dgm:cxn modelId="{63772B9E-B91A-4CFA-9B88-CBBD14C010AC}" type="presParOf" srcId="{17DC0A96-9AE7-4417-BB05-F1465BB140D2}" destId="{226FDD8D-41E3-4330-9C12-BDF89750252B}"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136EF7-8504-4876-B7DA-F77E0DB78B34}" type="doc">
      <dgm:prSet loTypeId="urn:microsoft.com/office/officeart/2005/8/layout/matrix3" loCatId="matrix" qsTypeId="urn:microsoft.com/office/officeart/2005/8/quickstyle/3d7" qsCatId="3D" csTypeId="urn:microsoft.com/office/officeart/2005/8/colors/accent1_4" csCatId="accent1" phldr="1"/>
      <dgm:spPr/>
      <dgm:t>
        <a:bodyPr/>
        <a:lstStyle/>
        <a:p>
          <a:endParaRPr lang="en-US"/>
        </a:p>
      </dgm:t>
    </dgm:pt>
    <dgm:pt modelId="{2F0FB4C7-F479-4BEB-8DB6-C5F84DE07333}">
      <dgm:prSet/>
      <dgm:spPr/>
      <dgm:t>
        <a:bodyPr/>
        <a:lstStyle/>
        <a:p>
          <a:pPr rtl="0"/>
          <a:r>
            <a:rPr lang="en-US" dirty="0" smtClean="0"/>
            <a:t>1-5 Year Programs</a:t>
          </a:r>
          <a:endParaRPr lang="en-US" dirty="0"/>
        </a:p>
      </dgm:t>
    </dgm:pt>
    <dgm:pt modelId="{8E717742-BFE7-429E-954A-4B15E133F4B7}" type="parTrans" cxnId="{C5100A94-E0F0-4592-A288-97B4CBC9C918}">
      <dgm:prSet/>
      <dgm:spPr/>
      <dgm:t>
        <a:bodyPr/>
        <a:lstStyle/>
        <a:p>
          <a:endParaRPr lang="en-US"/>
        </a:p>
      </dgm:t>
    </dgm:pt>
    <dgm:pt modelId="{F9ABFDA4-E0D9-4FEE-A8B7-373DD09DB7E9}" type="sibTrans" cxnId="{C5100A94-E0F0-4592-A288-97B4CBC9C918}">
      <dgm:prSet/>
      <dgm:spPr/>
      <dgm:t>
        <a:bodyPr/>
        <a:lstStyle/>
        <a:p>
          <a:endParaRPr lang="en-US"/>
        </a:p>
      </dgm:t>
    </dgm:pt>
    <dgm:pt modelId="{471D5FEF-E8EA-4E34-BA64-3EA29964CC62}">
      <dgm:prSet/>
      <dgm:spPr/>
      <dgm:t>
        <a:bodyPr/>
        <a:lstStyle/>
        <a:p>
          <a:pPr rtl="0"/>
          <a:r>
            <a:rPr lang="en-US" dirty="0" smtClean="0"/>
            <a:t>65 DOL Occupations</a:t>
          </a:r>
          <a:endParaRPr lang="en-US" dirty="0"/>
        </a:p>
      </dgm:t>
    </dgm:pt>
    <dgm:pt modelId="{2338EE03-64A1-45D8-90D1-870331B8B31B}" type="parTrans" cxnId="{A5229239-8635-4BA6-A97F-781FA367CDCC}">
      <dgm:prSet/>
      <dgm:spPr/>
      <dgm:t>
        <a:bodyPr/>
        <a:lstStyle/>
        <a:p>
          <a:endParaRPr lang="en-US"/>
        </a:p>
      </dgm:t>
    </dgm:pt>
    <dgm:pt modelId="{C7695283-BD83-4732-A57B-F1A9923B4388}" type="sibTrans" cxnId="{A5229239-8635-4BA6-A97F-781FA367CDCC}">
      <dgm:prSet/>
      <dgm:spPr/>
      <dgm:t>
        <a:bodyPr/>
        <a:lstStyle/>
        <a:p>
          <a:endParaRPr lang="en-US"/>
        </a:p>
      </dgm:t>
    </dgm:pt>
    <dgm:pt modelId="{43489A3D-AEEE-4043-9359-93407C2F5CB8}">
      <dgm:prSet/>
      <dgm:spPr/>
      <dgm:t>
        <a:bodyPr/>
        <a:lstStyle/>
        <a:p>
          <a:pPr rtl="0"/>
          <a:r>
            <a:rPr lang="en-US" dirty="0" smtClean="0"/>
            <a:t>483 Completions</a:t>
          </a:r>
        </a:p>
        <a:p>
          <a:pPr rtl="0"/>
          <a:r>
            <a:rPr lang="en-US" dirty="0" smtClean="0"/>
            <a:t>From July 2010 to June 2011</a:t>
          </a:r>
          <a:endParaRPr lang="en-US" dirty="0"/>
        </a:p>
      </dgm:t>
    </dgm:pt>
    <dgm:pt modelId="{2DD22369-3532-468D-A1ED-711B61C3ACB4}" type="parTrans" cxnId="{31429D82-DFD7-4EC8-A071-FB75A1AE25E2}">
      <dgm:prSet/>
      <dgm:spPr/>
      <dgm:t>
        <a:bodyPr/>
        <a:lstStyle/>
        <a:p>
          <a:endParaRPr lang="en-US"/>
        </a:p>
      </dgm:t>
    </dgm:pt>
    <dgm:pt modelId="{5E48AAA2-45D9-4006-B8BA-69E801683CBE}" type="sibTrans" cxnId="{31429D82-DFD7-4EC8-A071-FB75A1AE25E2}">
      <dgm:prSet/>
      <dgm:spPr/>
      <dgm:t>
        <a:bodyPr/>
        <a:lstStyle/>
        <a:p>
          <a:endParaRPr lang="en-US"/>
        </a:p>
      </dgm:t>
    </dgm:pt>
    <dgm:pt modelId="{100006F9-F5D0-42BE-BF9D-D23E01CBC059}">
      <dgm:prSet/>
      <dgm:spPr/>
      <dgm:t>
        <a:bodyPr/>
        <a:lstStyle/>
        <a:p>
          <a:pPr rtl="0"/>
          <a:r>
            <a:rPr lang="en-US" dirty="0" smtClean="0"/>
            <a:t>Department of Labor Certificate</a:t>
          </a:r>
          <a:endParaRPr lang="en-US" dirty="0"/>
        </a:p>
      </dgm:t>
    </dgm:pt>
    <dgm:pt modelId="{8B15EBF0-718F-4EA0-B28A-F375072412C3}" type="parTrans" cxnId="{B7F7A3E2-6C97-46E1-B3DE-CE936868987A}">
      <dgm:prSet/>
      <dgm:spPr/>
      <dgm:t>
        <a:bodyPr/>
        <a:lstStyle/>
        <a:p>
          <a:endParaRPr lang="en-US"/>
        </a:p>
      </dgm:t>
    </dgm:pt>
    <dgm:pt modelId="{0406F98D-5FB3-4F08-9C4C-2789D3394D47}" type="sibTrans" cxnId="{B7F7A3E2-6C97-46E1-B3DE-CE936868987A}">
      <dgm:prSet/>
      <dgm:spPr/>
      <dgm:t>
        <a:bodyPr/>
        <a:lstStyle/>
        <a:p>
          <a:endParaRPr lang="en-US"/>
        </a:p>
      </dgm:t>
    </dgm:pt>
    <dgm:pt modelId="{838F0820-24D4-4023-B4A3-F1EC802CB63E}" type="pres">
      <dgm:prSet presAssocID="{47136EF7-8504-4876-B7DA-F77E0DB78B34}" presName="matrix" presStyleCnt="0">
        <dgm:presLayoutVars>
          <dgm:chMax val="1"/>
          <dgm:dir/>
          <dgm:resizeHandles val="exact"/>
        </dgm:presLayoutVars>
      </dgm:prSet>
      <dgm:spPr/>
      <dgm:t>
        <a:bodyPr/>
        <a:lstStyle/>
        <a:p>
          <a:endParaRPr lang="en-US"/>
        </a:p>
      </dgm:t>
    </dgm:pt>
    <dgm:pt modelId="{F6A7A8E2-D214-4CE7-AD25-C432F1D3CF0C}" type="pres">
      <dgm:prSet presAssocID="{47136EF7-8504-4876-B7DA-F77E0DB78B34}" presName="diamond" presStyleLbl="bgShp" presStyleIdx="0" presStyleCnt="1" custLinFactNeighborX="694" custLinFactNeighborY="2778"/>
      <dgm:spPr/>
    </dgm:pt>
    <dgm:pt modelId="{3BB9FE17-54D0-4311-A286-588808B2DFCA}" type="pres">
      <dgm:prSet presAssocID="{47136EF7-8504-4876-B7DA-F77E0DB78B34}" presName="quad1" presStyleLbl="node1" presStyleIdx="0" presStyleCnt="4">
        <dgm:presLayoutVars>
          <dgm:chMax val="0"/>
          <dgm:chPref val="0"/>
          <dgm:bulletEnabled val="1"/>
        </dgm:presLayoutVars>
      </dgm:prSet>
      <dgm:spPr/>
      <dgm:t>
        <a:bodyPr/>
        <a:lstStyle/>
        <a:p>
          <a:endParaRPr lang="en-US"/>
        </a:p>
      </dgm:t>
    </dgm:pt>
    <dgm:pt modelId="{FFD37D7E-99BA-4AE5-9823-75B5ABD1E611}" type="pres">
      <dgm:prSet presAssocID="{47136EF7-8504-4876-B7DA-F77E0DB78B34}" presName="quad2" presStyleLbl="node1" presStyleIdx="1" presStyleCnt="4">
        <dgm:presLayoutVars>
          <dgm:chMax val="0"/>
          <dgm:chPref val="0"/>
          <dgm:bulletEnabled val="1"/>
        </dgm:presLayoutVars>
      </dgm:prSet>
      <dgm:spPr/>
      <dgm:t>
        <a:bodyPr/>
        <a:lstStyle/>
        <a:p>
          <a:endParaRPr lang="en-US"/>
        </a:p>
      </dgm:t>
    </dgm:pt>
    <dgm:pt modelId="{1A9C241E-91FC-4A71-A34E-786C62EF1ED6}" type="pres">
      <dgm:prSet presAssocID="{47136EF7-8504-4876-B7DA-F77E0DB78B34}" presName="quad3" presStyleLbl="node1" presStyleIdx="2" presStyleCnt="4">
        <dgm:presLayoutVars>
          <dgm:chMax val="0"/>
          <dgm:chPref val="0"/>
          <dgm:bulletEnabled val="1"/>
        </dgm:presLayoutVars>
      </dgm:prSet>
      <dgm:spPr/>
      <dgm:t>
        <a:bodyPr/>
        <a:lstStyle/>
        <a:p>
          <a:endParaRPr lang="en-US"/>
        </a:p>
      </dgm:t>
    </dgm:pt>
    <dgm:pt modelId="{2F3899A0-4109-46DB-B6B0-F8C49BE395FD}" type="pres">
      <dgm:prSet presAssocID="{47136EF7-8504-4876-B7DA-F77E0DB78B34}" presName="quad4" presStyleLbl="node1" presStyleIdx="3" presStyleCnt="4">
        <dgm:presLayoutVars>
          <dgm:chMax val="0"/>
          <dgm:chPref val="0"/>
          <dgm:bulletEnabled val="1"/>
        </dgm:presLayoutVars>
      </dgm:prSet>
      <dgm:spPr/>
      <dgm:t>
        <a:bodyPr/>
        <a:lstStyle/>
        <a:p>
          <a:endParaRPr lang="en-US"/>
        </a:p>
      </dgm:t>
    </dgm:pt>
  </dgm:ptLst>
  <dgm:cxnLst>
    <dgm:cxn modelId="{73AD5BC4-4CD4-4B69-9085-7FB0AFF7E0F2}" type="presOf" srcId="{43489A3D-AEEE-4043-9359-93407C2F5CB8}" destId="{1A9C241E-91FC-4A71-A34E-786C62EF1ED6}" srcOrd="0" destOrd="0" presId="urn:microsoft.com/office/officeart/2005/8/layout/matrix3"/>
    <dgm:cxn modelId="{E3021C1C-A852-4CD7-8092-437D97D4C0D6}" type="presOf" srcId="{100006F9-F5D0-42BE-BF9D-D23E01CBC059}" destId="{2F3899A0-4109-46DB-B6B0-F8C49BE395FD}" srcOrd="0" destOrd="0" presId="urn:microsoft.com/office/officeart/2005/8/layout/matrix3"/>
    <dgm:cxn modelId="{C5100A94-E0F0-4592-A288-97B4CBC9C918}" srcId="{47136EF7-8504-4876-B7DA-F77E0DB78B34}" destId="{2F0FB4C7-F479-4BEB-8DB6-C5F84DE07333}" srcOrd="0" destOrd="0" parTransId="{8E717742-BFE7-429E-954A-4B15E133F4B7}" sibTransId="{F9ABFDA4-E0D9-4FEE-A8B7-373DD09DB7E9}"/>
    <dgm:cxn modelId="{2AB6C492-7C1E-4FB5-93D7-4FC2177CE24F}" type="presOf" srcId="{2F0FB4C7-F479-4BEB-8DB6-C5F84DE07333}" destId="{3BB9FE17-54D0-4311-A286-588808B2DFCA}" srcOrd="0" destOrd="0" presId="urn:microsoft.com/office/officeart/2005/8/layout/matrix3"/>
    <dgm:cxn modelId="{31429D82-DFD7-4EC8-A071-FB75A1AE25E2}" srcId="{47136EF7-8504-4876-B7DA-F77E0DB78B34}" destId="{43489A3D-AEEE-4043-9359-93407C2F5CB8}" srcOrd="2" destOrd="0" parTransId="{2DD22369-3532-468D-A1ED-711B61C3ACB4}" sibTransId="{5E48AAA2-45D9-4006-B8BA-69E801683CBE}"/>
    <dgm:cxn modelId="{A5229239-8635-4BA6-A97F-781FA367CDCC}" srcId="{47136EF7-8504-4876-B7DA-F77E0DB78B34}" destId="{471D5FEF-E8EA-4E34-BA64-3EA29964CC62}" srcOrd="1" destOrd="0" parTransId="{2338EE03-64A1-45D8-90D1-870331B8B31B}" sibTransId="{C7695283-BD83-4732-A57B-F1A9923B4388}"/>
    <dgm:cxn modelId="{B7F7A3E2-6C97-46E1-B3DE-CE936868987A}" srcId="{47136EF7-8504-4876-B7DA-F77E0DB78B34}" destId="{100006F9-F5D0-42BE-BF9D-D23E01CBC059}" srcOrd="3" destOrd="0" parTransId="{8B15EBF0-718F-4EA0-B28A-F375072412C3}" sibTransId="{0406F98D-5FB3-4F08-9C4C-2789D3394D47}"/>
    <dgm:cxn modelId="{AA384AC2-EE68-4FA0-921A-00BE2BE91F58}" type="presOf" srcId="{471D5FEF-E8EA-4E34-BA64-3EA29964CC62}" destId="{FFD37D7E-99BA-4AE5-9823-75B5ABD1E611}" srcOrd="0" destOrd="0" presId="urn:microsoft.com/office/officeart/2005/8/layout/matrix3"/>
    <dgm:cxn modelId="{EE23D5F6-06C0-4ECF-8CFD-B004727A9BC0}" type="presOf" srcId="{47136EF7-8504-4876-B7DA-F77E0DB78B34}" destId="{838F0820-24D4-4023-B4A3-F1EC802CB63E}" srcOrd="0" destOrd="0" presId="urn:microsoft.com/office/officeart/2005/8/layout/matrix3"/>
    <dgm:cxn modelId="{813D28FC-DD0D-44E8-83D7-6FCE9B33EE91}" type="presParOf" srcId="{838F0820-24D4-4023-B4A3-F1EC802CB63E}" destId="{F6A7A8E2-D214-4CE7-AD25-C432F1D3CF0C}" srcOrd="0" destOrd="0" presId="urn:microsoft.com/office/officeart/2005/8/layout/matrix3"/>
    <dgm:cxn modelId="{A33B392A-C388-4E71-BC31-2C1C93B4A2A9}" type="presParOf" srcId="{838F0820-24D4-4023-B4A3-F1EC802CB63E}" destId="{3BB9FE17-54D0-4311-A286-588808B2DFCA}" srcOrd="1" destOrd="0" presId="urn:microsoft.com/office/officeart/2005/8/layout/matrix3"/>
    <dgm:cxn modelId="{7A553420-DA01-485D-BFEF-790A1A159E26}" type="presParOf" srcId="{838F0820-24D4-4023-B4A3-F1EC802CB63E}" destId="{FFD37D7E-99BA-4AE5-9823-75B5ABD1E611}" srcOrd="2" destOrd="0" presId="urn:microsoft.com/office/officeart/2005/8/layout/matrix3"/>
    <dgm:cxn modelId="{AA12F6FD-C989-457E-91D2-975E102DF0A0}" type="presParOf" srcId="{838F0820-24D4-4023-B4A3-F1EC802CB63E}" destId="{1A9C241E-91FC-4A71-A34E-786C62EF1ED6}" srcOrd="3" destOrd="0" presId="urn:microsoft.com/office/officeart/2005/8/layout/matrix3"/>
    <dgm:cxn modelId="{4341BF05-CC1F-439F-999D-AA0AC3056897}" type="presParOf" srcId="{838F0820-24D4-4023-B4A3-F1EC802CB63E}" destId="{2F3899A0-4109-46DB-B6B0-F8C49BE395FD}"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AB548B-8CBC-4B8A-B912-E2C80AD90F86}" type="doc">
      <dgm:prSet loTypeId="urn:microsoft.com/office/officeart/2005/8/layout/matrix1" loCatId="matrix" qsTypeId="urn:microsoft.com/office/officeart/2005/8/quickstyle/3d3" qsCatId="3D" csTypeId="urn:microsoft.com/office/officeart/2005/8/colors/accent1_2" csCatId="accent1" phldr="1"/>
      <dgm:spPr/>
      <dgm:t>
        <a:bodyPr/>
        <a:lstStyle/>
        <a:p>
          <a:endParaRPr lang="en-US"/>
        </a:p>
      </dgm:t>
    </dgm:pt>
    <dgm:pt modelId="{B7B72BBA-E643-4853-9C12-D4E91B61ED8E}">
      <dgm:prSet custT="1"/>
      <dgm:spPr>
        <a:gradFill flip="none" rotWithShape="1">
          <a:gsLst>
            <a:gs pos="49000">
              <a:srgbClr val="FFFFFF">
                <a:alpha val="92000"/>
              </a:srgbClr>
            </a:gs>
            <a:gs pos="7001">
              <a:srgbClr val="E6E6E6"/>
            </a:gs>
            <a:gs pos="32001">
              <a:srgbClr val="7D8496"/>
            </a:gs>
            <a:gs pos="47000">
              <a:srgbClr val="E6E6E6"/>
            </a:gs>
            <a:gs pos="85001">
              <a:srgbClr val="7D8496"/>
            </a:gs>
            <a:gs pos="100000">
              <a:srgbClr val="E6E6E6"/>
            </a:gs>
          </a:gsLst>
          <a:path path="shape">
            <a:fillToRect l="50000" t="50000" r="50000" b="50000"/>
          </a:path>
          <a:tileRect/>
        </a:gradFill>
        <a:scene3d>
          <a:camera prst="orthographicFront">
            <a:rot lat="0" lon="0" rev="0"/>
          </a:camera>
          <a:lightRig rig="contrasting" dir="t">
            <a:rot lat="0" lon="0" rev="1200000"/>
          </a:lightRig>
        </a:scene3d>
        <a:sp3d z="300000" extrusionH="508000" contourW="19050" prstMaterial="metal">
          <a:bevelT w="88900" h="203200"/>
          <a:bevelB w="165100" h="254000"/>
        </a:sp3d>
      </dgm:spPr>
      <dgm:t>
        <a:bodyPr>
          <a:sp3d extrusionH="260350" contourW="12700" prstMaterial="plastic">
            <a:bevelT w="190500" h="190500"/>
            <a:bevelB w="38100" h="38100"/>
            <a:extrusionClr>
              <a:schemeClr val="tx1"/>
            </a:extrusionClr>
            <a:contourClr>
              <a:schemeClr val="tx1"/>
            </a:contourClr>
          </a:sp3d>
        </a:bodyPr>
        <a:lstStyle/>
        <a:p>
          <a:pPr rtl="0"/>
          <a:r>
            <a:rPr lang="en-US" sz="2400" b="1" dirty="0" smtClean="0">
              <a:ln>
                <a:solidFill>
                  <a:schemeClr val="tx2">
                    <a:lumMod val="10000"/>
                  </a:schemeClr>
                </a:solidFill>
              </a:ln>
              <a:solidFill>
                <a:srgbClr val="002060"/>
              </a:solidFill>
              <a:effectLst>
                <a:outerShdw blurRad="38100" dist="38100" dir="2700000" algn="tl">
                  <a:srgbClr val="000000">
                    <a:alpha val="43137"/>
                  </a:srgbClr>
                </a:outerShdw>
              </a:effectLst>
            </a:rPr>
            <a:t>4 Phases</a:t>
          </a:r>
          <a:endParaRPr lang="en-US" sz="2400" b="1" dirty="0">
            <a:ln>
              <a:solidFill>
                <a:schemeClr val="tx2">
                  <a:lumMod val="10000"/>
                </a:schemeClr>
              </a:solidFill>
            </a:ln>
            <a:solidFill>
              <a:srgbClr val="002060"/>
            </a:solidFill>
            <a:effectLst>
              <a:outerShdw blurRad="38100" dist="38100" dir="2700000" algn="tl">
                <a:srgbClr val="000000">
                  <a:alpha val="43137"/>
                </a:srgbClr>
              </a:outerShdw>
            </a:effectLst>
          </a:endParaRPr>
        </a:p>
      </dgm:t>
    </dgm:pt>
    <dgm:pt modelId="{AB859A2A-C110-4A79-AAE6-0AE8A7C1C910}" type="parTrans" cxnId="{8C57EF9A-2BB7-4F97-92E5-CD95918D9B5F}">
      <dgm:prSet/>
      <dgm:spPr/>
      <dgm:t>
        <a:bodyPr/>
        <a:lstStyle/>
        <a:p>
          <a:endParaRPr lang="en-US"/>
        </a:p>
      </dgm:t>
    </dgm:pt>
    <dgm:pt modelId="{CB5B1000-B7F4-4FD0-B86E-08C44F17B190}" type="sibTrans" cxnId="{8C57EF9A-2BB7-4F97-92E5-CD95918D9B5F}">
      <dgm:prSet/>
      <dgm:spPr/>
      <dgm:t>
        <a:bodyPr/>
        <a:lstStyle/>
        <a:p>
          <a:endParaRPr lang="en-US"/>
        </a:p>
      </dgm:t>
    </dgm:pt>
    <dgm:pt modelId="{763793F7-DABE-43AC-9F03-6F3DEB989B29}">
      <dgm:prSet custT="1"/>
      <dgm:spPr>
        <a:gradFill rotWithShape="0">
          <a:gsLst>
            <a:gs pos="38000">
              <a:srgbClr val="FFFFFF"/>
            </a:gs>
            <a:gs pos="7001">
              <a:srgbClr val="E6E6E6"/>
            </a:gs>
            <a:gs pos="32001">
              <a:srgbClr val="7D8496"/>
            </a:gs>
            <a:gs pos="47000">
              <a:srgbClr val="E6E6E6"/>
            </a:gs>
            <a:gs pos="85001">
              <a:srgbClr val="7D8496"/>
            </a:gs>
            <a:gs pos="100000">
              <a:srgbClr val="E6E6E6"/>
            </a:gs>
          </a:gsLst>
          <a:lin ang="15000000" scaled="0"/>
        </a:gradFill>
        <a:effectLst>
          <a:outerShdw dist="228600" dir="2700000" sx="110000" sy="110000" rotWithShape="0">
            <a:srgbClr val="000000">
              <a:alpha val="40000"/>
            </a:srgbClr>
          </a:outerShdw>
        </a:effectLst>
        <a:scene3d>
          <a:camera prst="orthographicFront">
            <a:rot lat="0" lon="0" rev="0"/>
          </a:camera>
          <a:lightRig rig="balanced" dir="t"/>
        </a:scene3d>
        <a:sp3d extrusionH="508000">
          <a:bevelT/>
          <a:bevelB/>
        </a:sp3d>
      </dgm:spPr>
      <dgm:t>
        <a:bodyPr>
          <a:sp3d extrusionH="76200">
            <a:bevelT w="63500" h="63500"/>
          </a:sp3d>
        </a:bodyPr>
        <a:lstStyle/>
        <a:p>
          <a:pPr rtl="0"/>
          <a:r>
            <a:rPr lang="en-US" sz="1600" b="1" dirty="0" smtClean="0">
              <a:solidFill>
                <a:srgbClr val="002060"/>
              </a:solidFill>
              <a:effectLst>
                <a:outerShdw blurRad="38100" dist="38100" dir="2700000" algn="tl">
                  <a:srgbClr val="000000">
                    <a:alpha val="43137"/>
                  </a:srgbClr>
                </a:outerShdw>
              </a:effectLst>
            </a:rPr>
            <a:t>1 - Kitchen Basics</a:t>
          </a:r>
          <a:endParaRPr lang="en-US" sz="1600" b="1" dirty="0">
            <a:solidFill>
              <a:srgbClr val="002060"/>
            </a:solidFill>
            <a:effectLst>
              <a:outerShdw blurRad="38100" dist="38100" dir="2700000" algn="tl">
                <a:srgbClr val="000000">
                  <a:alpha val="43137"/>
                </a:srgbClr>
              </a:outerShdw>
            </a:effectLst>
          </a:endParaRPr>
        </a:p>
      </dgm:t>
    </dgm:pt>
    <dgm:pt modelId="{61D78F25-432A-4F19-B447-F0F90EBD6B13}" type="parTrans" cxnId="{3A0A3990-1C82-4821-915B-FED99D62EC9C}">
      <dgm:prSet/>
      <dgm:spPr/>
      <dgm:t>
        <a:bodyPr/>
        <a:lstStyle/>
        <a:p>
          <a:endParaRPr lang="en-US"/>
        </a:p>
      </dgm:t>
    </dgm:pt>
    <dgm:pt modelId="{C04DF4DE-6139-4CEC-8AD5-870070DCA9C2}" type="sibTrans" cxnId="{3A0A3990-1C82-4821-915B-FED99D62EC9C}">
      <dgm:prSet/>
      <dgm:spPr/>
      <dgm:t>
        <a:bodyPr/>
        <a:lstStyle/>
        <a:p>
          <a:endParaRPr lang="en-US"/>
        </a:p>
      </dgm:t>
    </dgm:pt>
    <dgm:pt modelId="{D992B20C-211E-425D-8A0D-04AC308FAAA0}">
      <dgm:prSet custT="1"/>
      <dgm:spPr>
        <a:gradFill rotWithShape="0">
          <a:gsLst>
            <a:gs pos="63000">
              <a:srgbClr val="FFFFFF"/>
            </a:gs>
            <a:gs pos="7001">
              <a:srgbClr val="E6E6E6"/>
            </a:gs>
            <a:gs pos="32001">
              <a:srgbClr val="7D8496"/>
            </a:gs>
            <a:gs pos="47000">
              <a:srgbClr val="E6E6E6"/>
            </a:gs>
            <a:gs pos="85001">
              <a:srgbClr val="7D8496"/>
            </a:gs>
            <a:gs pos="100000">
              <a:srgbClr val="E6E6E6"/>
            </a:gs>
          </a:gsLst>
          <a:lin ang="15000000" scaled="0"/>
        </a:gradFill>
        <a:ln>
          <a:solidFill>
            <a:schemeClr val="bg1">
              <a:lumMod val="50000"/>
            </a:schemeClr>
          </a:solidFill>
        </a:ln>
        <a:effectLst>
          <a:outerShdw blurRad="571500" dist="228600" dir="2700000" sx="110000" sy="110000" algn="tl" rotWithShape="0">
            <a:prstClr val="black">
              <a:alpha val="40000"/>
            </a:prstClr>
          </a:outerShdw>
        </a:effectLst>
        <a:scene3d>
          <a:camera prst="orthographicFront"/>
          <a:lightRig rig="freezing" dir="t"/>
        </a:scene3d>
        <a:sp3d extrusionH="508000">
          <a:bevelT/>
          <a:extrusionClr>
            <a:schemeClr val="tx1"/>
          </a:extrusionClr>
        </a:sp3d>
      </dgm:spPr>
      <dgm:t>
        <a:bodyPr>
          <a:sp3d extrusionH="190500"/>
        </a:bodyPr>
        <a:lstStyle/>
        <a:p>
          <a:pPr rtl="0"/>
          <a:r>
            <a:rPr lang="en-US" sz="1800" b="1" dirty="0" smtClean="0">
              <a:solidFill>
                <a:srgbClr val="002060"/>
              </a:solidFill>
              <a:effectLst>
                <a:outerShdw blurRad="38100" dist="38100" dir="2700000" algn="tl">
                  <a:srgbClr val="000000">
                    <a:alpha val="43137"/>
                  </a:srgbClr>
                </a:outerShdw>
              </a:effectLst>
            </a:rPr>
            <a:t>2 - Customer Service</a:t>
          </a:r>
          <a:endParaRPr lang="en-US" sz="1800" b="1" dirty="0">
            <a:solidFill>
              <a:srgbClr val="002060"/>
            </a:solidFill>
            <a:effectLst>
              <a:outerShdw blurRad="38100" dist="38100" dir="2700000" algn="tl">
                <a:srgbClr val="000000">
                  <a:alpha val="43137"/>
                </a:srgbClr>
              </a:outerShdw>
            </a:effectLst>
          </a:endParaRPr>
        </a:p>
      </dgm:t>
    </dgm:pt>
    <dgm:pt modelId="{EF54F9C2-9541-4A0A-8EF5-211A37E5E290}" type="parTrans" cxnId="{816D2DF0-0C4E-4BF8-BAC9-61F812E00678}">
      <dgm:prSet/>
      <dgm:spPr/>
      <dgm:t>
        <a:bodyPr/>
        <a:lstStyle/>
        <a:p>
          <a:endParaRPr lang="en-US"/>
        </a:p>
      </dgm:t>
    </dgm:pt>
    <dgm:pt modelId="{7693AC51-475C-4A4D-A3FC-384FF1FF8F17}" type="sibTrans" cxnId="{816D2DF0-0C4E-4BF8-BAC9-61F812E00678}">
      <dgm:prSet/>
      <dgm:spPr/>
      <dgm:t>
        <a:bodyPr/>
        <a:lstStyle/>
        <a:p>
          <a:endParaRPr lang="en-US"/>
        </a:p>
      </dgm:t>
    </dgm:pt>
    <dgm:pt modelId="{001B8641-4E9F-45B7-A032-C3F7AC0987B2}">
      <dgm:prSet custT="1"/>
      <dgm:spPr>
        <a:gradFill rotWithShape="0">
          <a:gsLst>
            <a:gs pos="51000">
              <a:srgbClr val="FFFFFF"/>
            </a:gs>
            <a:gs pos="7001">
              <a:srgbClr val="E6E6E6"/>
            </a:gs>
            <a:gs pos="32001">
              <a:srgbClr val="7D8496"/>
            </a:gs>
            <a:gs pos="47000">
              <a:srgbClr val="E6E6E6"/>
            </a:gs>
            <a:gs pos="85001">
              <a:srgbClr val="7D8496"/>
            </a:gs>
            <a:gs pos="100000">
              <a:srgbClr val="E6E6E6"/>
            </a:gs>
          </a:gsLst>
          <a:lin ang="15000000" scaled="0"/>
        </a:gradFill>
        <a:ln>
          <a:solidFill>
            <a:schemeClr val="bg1">
              <a:lumMod val="50000"/>
            </a:schemeClr>
          </a:solidFill>
        </a:ln>
        <a:effectLst>
          <a:outerShdw blurRad="190500" dist="228600" dir="2700000" sx="110000" sy="110000" algn="tl" rotWithShape="0">
            <a:prstClr val="black">
              <a:alpha val="40000"/>
            </a:prstClr>
          </a:outerShdw>
        </a:effectLst>
        <a:scene3d>
          <a:camera prst="orthographicFront"/>
          <a:lightRig rig="freezing" dir="t"/>
        </a:scene3d>
        <a:sp3d extrusionH="508000">
          <a:bevelT/>
          <a:extrusionClr>
            <a:schemeClr val="tx1"/>
          </a:extrusionClr>
        </a:sp3d>
      </dgm:spPr>
      <dgm:t>
        <a:bodyPr/>
        <a:lstStyle/>
        <a:p>
          <a:pPr rtl="0"/>
          <a:r>
            <a:rPr lang="en-US" sz="1800" b="1" dirty="0" smtClean="0">
              <a:solidFill>
                <a:srgbClr val="002060"/>
              </a:solidFill>
              <a:effectLst>
                <a:outerShdw blurRad="38100" dist="38100" dir="2700000" algn="tl">
                  <a:srgbClr val="000000">
                    <a:alpha val="43137"/>
                  </a:srgbClr>
                </a:outerShdw>
              </a:effectLst>
            </a:rPr>
            <a:t>3 - Retail Basics</a:t>
          </a:r>
          <a:endParaRPr lang="en-US" sz="1800" b="1" dirty="0">
            <a:solidFill>
              <a:srgbClr val="002060"/>
            </a:solidFill>
            <a:effectLst>
              <a:outerShdw blurRad="38100" dist="38100" dir="2700000" algn="tl">
                <a:srgbClr val="000000">
                  <a:alpha val="43137"/>
                </a:srgbClr>
              </a:outerShdw>
            </a:effectLst>
          </a:endParaRPr>
        </a:p>
      </dgm:t>
    </dgm:pt>
    <dgm:pt modelId="{6F52FF84-7C4C-4899-83F7-625FEF530B1D}" type="parTrans" cxnId="{78D60932-9A32-4F34-8354-016241EF45C6}">
      <dgm:prSet/>
      <dgm:spPr/>
      <dgm:t>
        <a:bodyPr/>
        <a:lstStyle/>
        <a:p>
          <a:endParaRPr lang="en-US"/>
        </a:p>
      </dgm:t>
    </dgm:pt>
    <dgm:pt modelId="{6DEF9A02-025E-44AB-A456-9A091E7A9D5E}" type="sibTrans" cxnId="{78D60932-9A32-4F34-8354-016241EF45C6}">
      <dgm:prSet/>
      <dgm:spPr/>
      <dgm:t>
        <a:bodyPr/>
        <a:lstStyle/>
        <a:p>
          <a:endParaRPr lang="en-US"/>
        </a:p>
      </dgm:t>
    </dgm:pt>
    <dgm:pt modelId="{F2F74DED-6A92-483D-A1C2-22BEA7B7CCDD}">
      <dgm:prSet custT="1"/>
      <dgm:spPr>
        <a:gradFill rotWithShape="0">
          <a:gsLst>
            <a:gs pos="56000">
              <a:srgbClr val="FFFFFF"/>
            </a:gs>
            <a:gs pos="7001">
              <a:srgbClr val="E6E6E6"/>
            </a:gs>
            <a:gs pos="32001">
              <a:srgbClr val="7D8496"/>
            </a:gs>
            <a:gs pos="47000">
              <a:srgbClr val="E6E6E6"/>
            </a:gs>
            <a:gs pos="85001">
              <a:srgbClr val="7D8496"/>
            </a:gs>
            <a:gs pos="100000">
              <a:srgbClr val="E6E6E6"/>
            </a:gs>
          </a:gsLst>
          <a:lin ang="15000000" scaled="0"/>
        </a:gradFill>
        <a:ln>
          <a:solidFill>
            <a:schemeClr val="bg1">
              <a:lumMod val="50000"/>
            </a:schemeClr>
          </a:solidFill>
        </a:ln>
        <a:effectLst>
          <a:outerShdw blurRad="190500" dist="228600" dir="2700000" sx="110000" sy="110000" algn="tl" rotWithShape="0">
            <a:prstClr val="black">
              <a:alpha val="40000"/>
            </a:prstClr>
          </a:outerShdw>
        </a:effectLst>
        <a:scene3d>
          <a:camera prst="orthographicFront"/>
          <a:lightRig rig="freezing" dir="t"/>
        </a:scene3d>
        <a:sp3d extrusionH="508000">
          <a:bevelT/>
          <a:extrusionClr>
            <a:schemeClr val="tx1"/>
          </a:extrusionClr>
        </a:sp3d>
      </dgm:spPr>
      <dgm:t>
        <a:bodyPr/>
        <a:lstStyle/>
        <a:p>
          <a:pPr rtl="0"/>
          <a:r>
            <a:rPr lang="en-US" sz="1800" b="1" dirty="0" smtClean="0">
              <a:solidFill>
                <a:srgbClr val="002060"/>
              </a:solidFill>
              <a:effectLst>
                <a:outerShdw blurRad="38100" dist="38100" dir="2700000" algn="tl">
                  <a:srgbClr val="000000">
                    <a:alpha val="43137"/>
                  </a:srgbClr>
                </a:outerShdw>
              </a:effectLst>
            </a:rPr>
            <a:t>4 - Marketing</a:t>
          </a:r>
          <a:endParaRPr lang="en-US" sz="1800" b="1" dirty="0">
            <a:solidFill>
              <a:srgbClr val="002060"/>
            </a:solidFill>
            <a:effectLst>
              <a:outerShdw blurRad="38100" dist="38100" dir="2700000" algn="tl">
                <a:srgbClr val="000000">
                  <a:alpha val="43137"/>
                </a:srgbClr>
              </a:outerShdw>
            </a:effectLst>
          </a:endParaRPr>
        </a:p>
      </dgm:t>
    </dgm:pt>
    <dgm:pt modelId="{38AD9ED3-BEDB-4687-9650-0898A4083822}" type="parTrans" cxnId="{1AA1DA3E-22B7-408F-A75C-77CD0630DFEE}">
      <dgm:prSet/>
      <dgm:spPr/>
      <dgm:t>
        <a:bodyPr/>
        <a:lstStyle/>
        <a:p>
          <a:endParaRPr lang="en-US"/>
        </a:p>
      </dgm:t>
    </dgm:pt>
    <dgm:pt modelId="{E7DBA079-97BB-4288-8B3C-266339E9C46F}" type="sibTrans" cxnId="{1AA1DA3E-22B7-408F-A75C-77CD0630DFEE}">
      <dgm:prSet/>
      <dgm:spPr/>
      <dgm:t>
        <a:bodyPr/>
        <a:lstStyle/>
        <a:p>
          <a:endParaRPr lang="en-US"/>
        </a:p>
      </dgm:t>
    </dgm:pt>
    <dgm:pt modelId="{B1D5319A-F49A-41B6-8A5C-3974ADAF954F}" type="pres">
      <dgm:prSet presAssocID="{E4AB548B-8CBC-4B8A-B912-E2C80AD90F86}" presName="diagram" presStyleCnt="0">
        <dgm:presLayoutVars>
          <dgm:chMax val="1"/>
          <dgm:dir/>
          <dgm:animLvl val="ctr"/>
          <dgm:resizeHandles val="exact"/>
        </dgm:presLayoutVars>
      </dgm:prSet>
      <dgm:spPr/>
      <dgm:t>
        <a:bodyPr/>
        <a:lstStyle/>
        <a:p>
          <a:endParaRPr lang="en-US"/>
        </a:p>
      </dgm:t>
    </dgm:pt>
    <dgm:pt modelId="{F81255B9-84E2-4114-B06B-EE28F02560C6}" type="pres">
      <dgm:prSet presAssocID="{E4AB548B-8CBC-4B8A-B912-E2C80AD90F86}" presName="matrix" presStyleCnt="0"/>
      <dgm:spPr/>
    </dgm:pt>
    <dgm:pt modelId="{4D9864C1-5D2D-49C3-8DF3-9BDC67AE40A9}" type="pres">
      <dgm:prSet presAssocID="{E4AB548B-8CBC-4B8A-B912-E2C80AD90F86}" presName="tile1" presStyleLbl="node1" presStyleIdx="0" presStyleCnt="4" custScaleX="108334" custLinFactNeighborX="4167"/>
      <dgm:spPr/>
      <dgm:t>
        <a:bodyPr/>
        <a:lstStyle/>
        <a:p>
          <a:endParaRPr lang="en-US"/>
        </a:p>
      </dgm:t>
    </dgm:pt>
    <dgm:pt modelId="{1A082BFB-3A07-427B-95A9-830C1405D802}" type="pres">
      <dgm:prSet presAssocID="{E4AB548B-8CBC-4B8A-B912-E2C80AD90F86}" presName="tile1text" presStyleLbl="node1" presStyleIdx="0" presStyleCnt="4">
        <dgm:presLayoutVars>
          <dgm:chMax val="0"/>
          <dgm:chPref val="0"/>
          <dgm:bulletEnabled val="1"/>
        </dgm:presLayoutVars>
      </dgm:prSet>
      <dgm:spPr/>
      <dgm:t>
        <a:bodyPr/>
        <a:lstStyle/>
        <a:p>
          <a:endParaRPr lang="en-US"/>
        </a:p>
      </dgm:t>
    </dgm:pt>
    <dgm:pt modelId="{03E32972-C144-4EEB-9CAB-F27C2682FB94}" type="pres">
      <dgm:prSet presAssocID="{E4AB548B-8CBC-4B8A-B912-E2C80AD90F86}" presName="tile2" presStyleLbl="node1" presStyleIdx="1" presStyleCnt="4" custLinFactNeighborX="44" custLinFactNeighborY="-6061"/>
      <dgm:spPr/>
      <dgm:t>
        <a:bodyPr/>
        <a:lstStyle/>
        <a:p>
          <a:endParaRPr lang="en-US"/>
        </a:p>
      </dgm:t>
    </dgm:pt>
    <dgm:pt modelId="{D677F70F-E970-41C3-9750-6B3EA7D72199}" type="pres">
      <dgm:prSet presAssocID="{E4AB548B-8CBC-4B8A-B912-E2C80AD90F86}" presName="tile2text" presStyleLbl="node1" presStyleIdx="1" presStyleCnt="4">
        <dgm:presLayoutVars>
          <dgm:chMax val="0"/>
          <dgm:chPref val="0"/>
          <dgm:bulletEnabled val="1"/>
        </dgm:presLayoutVars>
      </dgm:prSet>
      <dgm:spPr/>
      <dgm:t>
        <a:bodyPr/>
        <a:lstStyle/>
        <a:p>
          <a:endParaRPr lang="en-US"/>
        </a:p>
      </dgm:t>
    </dgm:pt>
    <dgm:pt modelId="{346389FF-7AE4-4B38-A4FD-0BD99089FD8E}" type="pres">
      <dgm:prSet presAssocID="{E4AB548B-8CBC-4B8A-B912-E2C80AD90F86}" presName="tile3" presStyleLbl="node1" presStyleIdx="2" presStyleCnt="4" custLinFactNeighborY="-3030"/>
      <dgm:spPr/>
      <dgm:t>
        <a:bodyPr/>
        <a:lstStyle/>
        <a:p>
          <a:endParaRPr lang="en-US"/>
        </a:p>
      </dgm:t>
    </dgm:pt>
    <dgm:pt modelId="{FEEBCA38-0828-413D-B220-EDD3B98DD973}" type="pres">
      <dgm:prSet presAssocID="{E4AB548B-8CBC-4B8A-B912-E2C80AD90F86}" presName="tile3text" presStyleLbl="node1" presStyleIdx="2" presStyleCnt="4">
        <dgm:presLayoutVars>
          <dgm:chMax val="0"/>
          <dgm:chPref val="0"/>
          <dgm:bulletEnabled val="1"/>
        </dgm:presLayoutVars>
      </dgm:prSet>
      <dgm:spPr/>
      <dgm:t>
        <a:bodyPr/>
        <a:lstStyle/>
        <a:p>
          <a:endParaRPr lang="en-US"/>
        </a:p>
      </dgm:t>
    </dgm:pt>
    <dgm:pt modelId="{946989B8-5D8B-4827-AC50-54DCBA56AC33}" type="pres">
      <dgm:prSet presAssocID="{E4AB548B-8CBC-4B8A-B912-E2C80AD90F86}" presName="tile4" presStyleLbl="node1" presStyleIdx="3" presStyleCnt="4" custLinFactNeighborY="-3030"/>
      <dgm:spPr/>
      <dgm:t>
        <a:bodyPr/>
        <a:lstStyle/>
        <a:p>
          <a:endParaRPr lang="en-US"/>
        </a:p>
      </dgm:t>
    </dgm:pt>
    <dgm:pt modelId="{40B41CDE-FEFE-4E7F-A946-D991C5B04620}" type="pres">
      <dgm:prSet presAssocID="{E4AB548B-8CBC-4B8A-B912-E2C80AD90F86}" presName="tile4text" presStyleLbl="node1" presStyleIdx="3" presStyleCnt="4">
        <dgm:presLayoutVars>
          <dgm:chMax val="0"/>
          <dgm:chPref val="0"/>
          <dgm:bulletEnabled val="1"/>
        </dgm:presLayoutVars>
      </dgm:prSet>
      <dgm:spPr/>
      <dgm:t>
        <a:bodyPr/>
        <a:lstStyle/>
        <a:p>
          <a:endParaRPr lang="en-US"/>
        </a:p>
      </dgm:t>
    </dgm:pt>
    <dgm:pt modelId="{CB687E18-DF83-4EFE-9160-1D637573944A}" type="pres">
      <dgm:prSet presAssocID="{E4AB548B-8CBC-4B8A-B912-E2C80AD90F86}" presName="centerTile" presStyleLbl="fgShp" presStyleIdx="0" presStyleCnt="1" custScaleX="141025" custScaleY="125715" custLinFactNeighborX="3137" custLinFactNeighborY="-3809">
        <dgm:presLayoutVars>
          <dgm:chMax val="0"/>
          <dgm:chPref val="0"/>
        </dgm:presLayoutVars>
      </dgm:prSet>
      <dgm:spPr/>
      <dgm:t>
        <a:bodyPr/>
        <a:lstStyle/>
        <a:p>
          <a:endParaRPr lang="en-US"/>
        </a:p>
      </dgm:t>
    </dgm:pt>
  </dgm:ptLst>
  <dgm:cxnLst>
    <dgm:cxn modelId="{816D2DF0-0C4E-4BF8-BAC9-61F812E00678}" srcId="{B7B72BBA-E643-4853-9C12-D4E91B61ED8E}" destId="{D992B20C-211E-425D-8A0D-04AC308FAAA0}" srcOrd="1" destOrd="0" parTransId="{EF54F9C2-9541-4A0A-8EF5-211A37E5E290}" sibTransId="{7693AC51-475C-4A4D-A3FC-384FF1FF8F17}"/>
    <dgm:cxn modelId="{C83B82DF-BA70-48E6-9185-9E88A659F0D0}" type="presOf" srcId="{E4AB548B-8CBC-4B8A-B912-E2C80AD90F86}" destId="{B1D5319A-F49A-41B6-8A5C-3974ADAF954F}" srcOrd="0" destOrd="0" presId="urn:microsoft.com/office/officeart/2005/8/layout/matrix1"/>
    <dgm:cxn modelId="{881B0EF0-BF53-40C3-BCB5-1F238FC1EC5D}" type="presOf" srcId="{001B8641-4E9F-45B7-A032-C3F7AC0987B2}" destId="{346389FF-7AE4-4B38-A4FD-0BD99089FD8E}" srcOrd="0" destOrd="0" presId="urn:microsoft.com/office/officeart/2005/8/layout/matrix1"/>
    <dgm:cxn modelId="{78D60932-9A32-4F34-8354-016241EF45C6}" srcId="{B7B72BBA-E643-4853-9C12-D4E91B61ED8E}" destId="{001B8641-4E9F-45B7-A032-C3F7AC0987B2}" srcOrd="2" destOrd="0" parTransId="{6F52FF84-7C4C-4899-83F7-625FEF530B1D}" sibTransId="{6DEF9A02-025E-44AB-A456-9A091E7A9D5E}"/>
    <dgm:cxn modelId="{7C9091FF-3A11-4116-B4D1-FE90D142C88C}" type="presOf" srcId="{D992B20C-211E-425D-8A0D-04AC308FAAA0}" destId="{03E32972-C144-4EEB-9CAB-F27C2682FB94}" srcOrd="0" destOrd="0" presId="urn:microsoft.com/office/officeart/2005/8/layout/matrix1"/>
    <dgm:cxn modelId="{4A377B37-8EE3-4CC4-9978-7DD12157D527}" type="presOf" srcId="{D992B20C-211E-425D-8A0D-04AC308FAAA0}" destId="{D677F70F-E970-41C3-9750-6B3EA7D72199}" srcOrd="1" destOrd="0" presId="urn:microsoft.com/office/officeart/2005/8/layout/matrix1"/>
    <dgm:cxn modelId="{32C95430-5792-4361-9AF7-955C55A34065}" type="presOf" srcId="{763793F7-DABE-43AC-9F03-6F3DEB989B29}" destId="{4D9864C1-5D2D-49C3-8DF3-9BDC67AE40A9}" srcOrd="0" destOrd="0" presId="urn:microsoft.com/office/officeart/2005/8/layout/matrix1"/>
    <dgm:cxn modelId="{3A0A3990-1C82-4821-915B-FED99D62EC9C}" srcId="{B7B72BBA-E643-4853-9C12-D4E91B61ED8E}" destId="{763793F7-DABE-43AC-9F03-6F3DEB989B29}" srcOrd="0" destOrd="0" parTransId="{61D78F25-432A-4F19-B447-F0F90EBD6B13}" sibTransId="{C04DF4DE-6139-4CEC-8AD5-870070DCA9C2}"/>
    <dgm:cxn modelId="{694B7F18-DE54-49BD-8EF8-F0BF049C01D9}" type="presOf" srcId="{F2F74DED-6A92-483D-A1C2-22BEA7B7CCDD}" destId="{40B41CDE-FEFE-4E7F-A946-D991C5B04620}" srcOrd="1" destOrd="0" presId="urn:microsoft.com/office/officeart/2005/8/layout/matrix1"/>
    <dgm:cxn modelId="{1AA1DA3E-22B7-408F-A75C-77CD0630DFEE}" srcId="{B7B72BBA-E643-4853-9C12-D4E91B61ED8E}" destId="{F2F74DED-6A92-483D-A1C2-22BEA7B7CCDD}" srcOrd="3" destOrd="0" parTransId="{38AD9ED3-BEDB-4687-9650-0898A4083822}" sibTransId="{E7DBA079-97BB-4288-8B3C-266339E9C46F}"/>
    <dgm:cxn modelId="{33B2BB7E-426D-4D47-9F56-0FB353604947}" type="presOf" srcId="{B7B72BBA-E643-4853-9C12-D4E91B61ED8E}" destId="{CB687E18-DF83-4EFE-9160-1D637573944A}" srcOrd="0" destOrd="0" presId="urn:microsoft.com/office/officeart/2005/8/layout/matrix1"/>
    <dgm:cxn modelId="{211E0422-85B8-4197-A46E-068ABD3DF00A}" type="presOf" srcId="{F2F74DED-6A92-483D-A1C2-22BEA7B7CCDD}" destId="{946989B8-5D8B-4827-AC50-54DCBA56AC33}" srcOrd="0" destOrd="0" presId="urn:microsoft.com/office/officeart/2005/8/layout/matrix1"/>
    <dgm:cxn modelId="{8C57EF9A-2BB7-4F97-92E5-CD95918D9B5F}" srcId="{E4AB548B-8CBC-4B8A-B912-E2C80AD90F86}" destId="{B7B72BBA-E643-4853-9C12-D4E91B61ED8E}" srcOrd="0" destOrd="0" parTransId="{AB859A2A-C110-4A79-AAE6-0AE8A7C1C910}" sibTransId="{CB5B1000-B7F4-4FD0-B86E-08C44F17B190}"/>
    <dgm:cxn modelId="{D1E35177-5027-4B57-9888-32BE341C8B13}" type="presOf" srcId="{001B8641-4E9F-45B7-A032-C3F7AC0987B2}" destId="{FEEBCA38-0828-413D-B220-EDD3B98DD973}" srcOrd="1" destOrd="0" presId="urn:microsoft.com/office/officeart/2005/8/layout/matrix1"/>
    <dgm:cxn modelId="{1586D671-C1A7-4184-9255-4AB63CA0E886}" type="presOf" srcId="{763793F7-DABE-43AC-9F03-6F3DEB989B29}" destId="{1A082BFB-3A07-427B-95A9-830C1405D802}" srcOrd="1" destOrd="0" presId="urn:microsoft.com/office/officeart/2005/8/layout/matrix1"/>
    <dgm:cxn modelId="{F1B6F76C-73D1-4AFE-A140-71DF12343186}" type="presParOf" srcId="{B1D5319A-F49A-41B6-8A5C-3974ADAF954F}" destId="{F81255B9-84E2-4114-B06B-EE28F02560C6}" srcOrd="0" destOrd="0" presId="urn:microsoft.com/office/officeart/2005/8/layout/matrix1"/>
    <dgm:cxn modelId="{9941A88B-4BB6-4EC5-A2CE-4F294EDC2E8B}" type="presParOf" srcId="{F81255B9-84E2-4114-B06B-EE28F02560C6}" destId="{4D9864C1-5D2D-49C3-8DF3-9BDC67AE40A9}" srcOrd="0" destOrd="0" presId="urn:microsoft.com/office/officeart/2005/8/layout/matrix1"/>
    <dgm:cxn modelId="{224C7D86-2CF3-41B6-9194-56EF16F0C48F}" type="presParOf" srcId="{F81255B9-84E2-4114-B06B-EE28F02560C6}" destId="{1A082BFB-3A07-427B-95A9-830C1405D802}" srcOrd="1" destOrd="0" presId="urn:microsoft.com/office/officeart/2005/8/layout/matrix1"/>
    <dgm:cxn modelId="{C78C2DB5-91DA-4B1E-A885-DEE56ACD65B7}" type="presParOf" srcId="{F81255B9-84E2-4114-B06B-EE28F02560C6}" destId="{03E32972-C144-4EEB-9CAB-F27C2682FB94}" srcOrd="2" destOrd="0" presId="urn:microsoft.com/office/officeart/2005/8/layout/matrix1"/>
    <dgm:cxn modelId="{2362600C-39F9-4F68-99E6-D990D36531A7}" type="presParOf" srcId="{F81255B9-84E2-4114-B06B-EE28F02560C6}" destId="{D677F70F-E970-41C3-9750-6B3EA7D72199}" srcOrd="3" destOrd="0" presId="urn:microsoft.com/office/officeart/2005/8/layout/matrix1"/>
    <dgm:cxn modelId="{EA84F5C1-59F6-4ABD-A774-446E7D9883CA}" type="presParOf" srcId="{F81255B9-84E2-4114-B06B-EE28F02560C6}" destId="{346389FF-7AE4-4B38-A4FD-0BD99089FD8E}" srcOrd="4" destOrd="0" presId="urn:microsoft.com/office/officeart/2005/8/layout/matrix1"/>
    <dgm:cxn modelId="{A25786E6-0C53-4432-BC75-FAD232B72E3A}" type="presParOf" srcId="{F81255B9-84E2-4114-B06B-EE28F02560C6}" destId="{FEEBCA38-0828-413D-B220-EDD3B98DD973}" srcOrd="5" destOrd="0" presId="urn:microsoft.com/office/officeart/2005/8/layout/matrix1"/>
    <dgm:cxn modelId="{8CAFBFA3-B10A-4EB9-BF3C-940493B76EE5}" type="presParOf" srcId="{F81255B9-84E2-4114-B06B-EE28F02560C6}" destId="{946989B8-5D8B-4827-AC50-54DCBA56AC33}" srcOrd="6" destOrd="0" presId="urn:microsoft.com/office/officeart/2005/8/layout/matrix1"/>
    <dgm:cxn modelId="{1559B0FF-B40D-4BD7-A1ED-291B09A988B9}" type="presParOf" srcId="{F81255B9-84E2-4114-B06B-EE28F02560C6}" destId="{40B41CDE-FEFE-4E7F-A946-D991C5B04620}" srcOrd="7" destOrd="0" presId="urn:microsoft.com/office/officeart/2005/8/layout/matrix1"/>
    <dgm:cxn modelId="{39F6A47E-B3AE-44B7-99AC-546DF860B800}" type="presParOf" srcId="{B1D5319A-F49A-41B6-8A5C-3974ADAF954F}" destId="{CB687E18-DF83-4EFE-9160-1D637573944A}"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AC2B60-233E-4548-BBBD-147D11BFB6BC}">
      <dsp:nvSpPr>
        <dsp:cNvPr id="0" name=""/>
        <dsp:cNvSpPr/>
      </dsp:nvSpPr>
      <dsp:spPr>
        <a:xfrm>
          <a:off x="2473066" y="2821"/>
          <a:ext cx="5223122" cy="5175956"/>
        </a:xfrm>
        <a:prstGeom prst="rightArrow">
          <a:avLst>
            <a:gd name="adj1" fmla="val 75000"/>
            <a:gd name="adj2" fmla="val 50000"/>
          </a:avLst>
        </a:prstGeom>
        <a:solidFill>
          <a:schemeClr val="accent2">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127000" dist="152400" dir="2700000" algn="tl" rotWithShape="0">
            <a:prstClr val="black">
              <a:alpha val="40000"/>
            </a:prstClr>
          </a:outerShdw>
        </a:effectLst>
        <a:scene3d>
          <a:camera prst="orthographicFront"/>
          <a:lightRig rig="threePt" dir="t">
            <a:rot lat="0" lon="0" rev="7500000"/>
          </a:lightRig>
        </a:scene3d>
        <a:sp3d z="-152400" extrusionH="127000" prstMaterial="dkEdge">
          <a:bevelT w="254000" h="127000"/>
          <a:bevelB/>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solidFill>
                <a:srgbClr val="002060"/>
              </a:solidFill>
            </a:rPr>
            <a:t>Classification – Overall plan to move down in levels</a:t>
          </a:r>
          <a:endParaRPr lang="en-US" sz="2000" kern="1200" dirty="0">
            <a:solidFill>
              <a:srgbClr val="002060"/>
            </a:solidFill>
          </a:endParaRPr>
        </a:p>
        <a:p>
          <a:pPr marL="228600" lvl="1" indent="-228600" algn="l" defTabSz="889000" rtl="0">
            <a:lnSpc>
              <a:spcPct val="90000"/>
            </a:lnSpc>
            <a:spcBef>
              <a:spcPct val="0"/>
            </a:spcBef>
            <a:spcAft>
              <a:spcPct val="15000"/>
            </a:spcAft>
            <a:buChar char="••"/>
          </a:pPr>
          <a:r>
            <a:rPr lang="en-US" sz="2000" kern="1200" dirty="0" smtClean="0">
              <a:solidFill>
                <a:srgbClr val="002060"/>
              </a:solidFill>
            </a:rPr>
            <a:t>Programming – Overall plan for each offender’s programming and intervention needs</a:t>
          </a:r>
          <a:endParaRPr lang="en-US" sz="2000" kern="1200" dirty="0">
            <a:solidFill>
              <a:srgbClr val="002060"/>
            </a:solidFill>
          </a:endParaRPr>
        </a:p>
        <a:p>
          <a:pPr marL="457200" lvl="2" indent="-228600" algn="l" defTabSz="889000" rtl="0">
            <a:lnSpc>
              <a:spcPct val="90000"/>
            </a:lnSpc>
            <a:spcBef>
              <a:spcPct val="0"/>
            </a:spcBef>
            <a:spcAft>
              <a:spcPct val="15000"/>
            </a:spcAft>
            <a:buChar char="••"/>
          </a:pPr>
          <a:r>
            <a:rPr lang="en-US" sz="2000" kern="1200" dirty="0" smtClean="0">
              <a:solidFill>
                <a:srgbClr val="002060"/>
              </a:solidFill>
            </a:rPr>
            <a:t>Right Offender to the Right Program at the Right Time</a:t>
          </a:r>
          <a:endParaRPr lang="en-US" sz="2000" kern="1200" dirty="0">
            <a:solidFill>
              <a:srgbClr val="002060"/>
            </a:solidFill>
          </a:endParaRPr>
        </a:p>
        <a:p>
          <a:pPr marL="457200" lvl="2" indent="-228600" algn="l" defTabSz="889000" rtl="0">
            <a:lnSpc>
              <a:spcPct val="90000"/>
            </a:lnSpc>
            <a:spcBef>
              <a:spcPct val="0"/>
            </a:spcBef>
            <a:spcAft>
              <a:spcPct val="15000"/>
            </a:spcAft>
            <a:buChar char="••"/>
          </a:pPr>
          <a:r>
            <a:rPr lang="en-US" sz="2000" kern="1200" dirty="0" smtClean="0">
              <a:solidFill>
                <a:srgbClr val="002060"/>
              </a:solidFill>
            </a:rPr>
            <a:t>Case Managers refer offenders for services based upon need and length of stay</a:t>
          </a:r>
          <a:endParaRPr lang="en-US" sz="2000" kern="1200" dirty="0">
            <a:solidFill>
              <a:srgbClr val="002060"/>
            </a:solidFill>
          </a:endParaRPr>
        </a:p>
      </dsp:txBody>
      <dsp:txXfrm>
        <a:off x="2473066" y="2821"/>
        <a:ext cx="5223122" cy="5175956"/>
      </dsp:txXfrm>
    </dsp:sp>
    <dsp:sp modelId="{23BCF0A2-EC62-4468-8E64-0D3D53D51CA2}">
      <dsp:nvSpPr>
        <dsp:cNvPr id="0" name=""/>
        <dsp:cNvSpPr/>
      </dsp:nvSpPr>
      <dsp:spPr>
        <a:xfrm>
          <a:off x="228611" y="1092283"/>
          <a:ext cx="2244455" cy="2997032"/>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127000" dist="152400" dir="2700000" algn="tl" rotWithShape="0">
            <a:prstClr val="black">
              <a:alpha val="40000"/>
            </a:prstClr>
          </a:outerShdw>
        </a:effectLst>
        <a:scene3d>
          <a:camera prst="orthographicFront"/>
          <a:lightRig rig="threePt" dir="t">
            <a:rot lat="0" lon="0" rev="7500000"/>
          </a:lightRig>
        </a:scene3d>
        <a:sp3d extrusionH="127000" prstMaterial="plastic">
          <a:bevelT w="254000" h="127000"/>
          <a:bevelB/>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sp3d extrusionH="63500">
            <a:bevelT w="127000" h="63500"/>
            <a:bevelB w="38100" h="38100"/>
          </a:sp3d>
        </a:bodyPr>
        <a:lstStyle/>
        <a:p>
          <a:pPr lvl="0" algn="ctr" defTabSz="933450" rtl="0">
            <a:lnSpc>
              <a:spcPct val="90000"/>
            </a:lnSpc>
            <a:spcBef>
              <a:spcPct val="0"/>
            </a:spcBef>
            <a:spcAft>
              <a:spcPct val="35000"/>
            </a:spcAft>
          </a:pPr>
          <a:r>
            <a:rPr lang="en-US" sz="2100" b="1" u="sng" kern="1200" dirty="0" smtClean="0">
              <a:solidFill>
                <a:schemeClr val="accent4"/>
              </a:solidFill>
            </a:rPr>
            <a:t>Re-Entry Accountability Plan (RAP)</a:t>
          </a:r>
          <a:endParaRPr lang="en-US" sz="2100" kern="1200" dirty="0">
            <a:solidFill>
              <a:schemeClr val="accent4"/>
            </a:solidFill>
          </a:endParaRPr>
        </a:p>
      </dsp:txBody>
      <dsp:txXfrm>
        <a:off x="228611" y="1092283"/>
        <a:ext cx="2244455" cy="299703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49AC62-BD85-43C1-9830-CF722B94571E}">
      <dsp:nvSpPr>
        <dsp:cNvPr id="0" name=""/>
        <dsp:cNvSpPr/>
      </dsp:nvSpPr>
      <dsp:spPr>
        <a:xfrm>
          <a:off x="1600198" y="1785"/>
          <a:ext cx="4419602" cy="2178843"/>
        </a:xfrm>
        <a:prstGeom prst="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190500" dist="190500" dir="2700000" algn="tl" rotWithShape="0">
            <a:prstClr val="black">
              <a:alpha val="28000"/>
            </a:prstClr>
          </a:outerShdw>
        </a:effectLst>
        <a:scene3d>
          <a:camera prst="orthographicFront"/>
          <a:lightRig rig="threePt" dir="t">
            <a:rot lat="0" lon="0" rev="7500000"/>
          </a:lightRig>
        </a:scene3d>
        <a:sp3d extrusionH="190500" prstMaterial="plastic">
          <a:bevelT w="317500" h="127000"/>
          <a:bevelB/>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kern="1200" dirty="0" smtClean="0">
              <a:solidFill>
                <a:schemeClr val="accent2">
                  <a:lumMod val="25000"/>
                </a:schemeClr>
              </a:solidFill>
            </a:rPr>
            <a:t>Thinking for a Change </a:t>
          </a:r>
        </a:p>
        <a:p>
          <a:pPr lvl="0" algn="l" defTabSz="933450" rtl="0">
            <a:lnSpc>
              <a:spcPct val="90000"/>
            </a:lnSpc>
            <a:spcBef>
              <a:spcPct val="0"/>
            </a:spcBef>
            <a:spcAft>
              <a:spcPct val="35000"/>
            </a:spcAft>
          </a:pPr>
          <a:r>
            <a:rPr lang="en-US" sz="2100" kern="1200" dirty="0" smtClean="0">
              <a:solidFill>
                <a:schemeClr val="accent2">
                  <a:lumMod val="25000"/>
                </a:schemeClr>
              </a:solidFill>
            </a:rPr>
            <a:t>(T4C 3.0) is an integrated, cognitive behavior change program </a:t>
          </a:r>
          <a:endParaRPr lang="en-US" sz="2100" u="sng" kern="1200" dirty="0">
            <a:solidFill>
              <a:schemeClr val="accent2">
                <a:lumMod val="25000"/>
              </a:schemeClr>
            </a:solidFill>
          </a:endParaRPr>
        </a:p>
        <a:p>
          <a:pPr marL="171450" lvl="1" indent="-171450" algn="l" defTabSz="711200" rtl="0">
            <a:lnSpc>
              <a:spcPct val="90000"/>
            </a:lnSpc>
            <a:spcBef>
              <a:spcPct val="0"/>
            </a:spcBef>
            <a:spcAft>
              <a:spcPct val="15000"/>
            </a:spcAft>
            <a:buChar char="••"/>
          </a:pPr>
          <a:r>
            <a:rPr lang="en-US" sz="1600" kern="1200" dirty="0" smtClean="0">
              <a:solidFill>
                <a:schemeClr val="accent2">
                  <a:lumMod val="25000"/>
                </a:schemeClr>
              </a:solidFill>
            </a:rPr>
            <a:t>cognitive restructuring</a:t>
          </a:r>
          <a:endParaRPr lang="en-US" sz="1600" kern="1200" dirty="0">
            <a:solidFill>
              <a:schemeClr val="accent2">
                <a:lumMod val="25000"/>
              </a:schemeClr>
            </a:solidFill>
          </a:endParaRPr>
        </a:p>
        <a:p>
          <a:pPr marL="171450" lvl="1" indent="-171450" algn="l" defTabSz="711200" rtl="0">
            <a:lnSpc>
              <a:spcPct val="90000"/>
            </a:lnSpc>
            <a:spcBef>
              <a:spcPct val="0"/>
            </a:spcBef>
            <a:spcAft>
              <a:spcPct val="15000"/>
            </a:spcAft>
            <a:buChar char="••"/>
          </a:pPr>
          <a:r>
            <a:rPr lang="en-US" sz="1600" kern="1200" dirty="0" smtClean="0">
              <a:solidFill>
                <a:schemeClr val="accent2">
                  <a:lumMod val="25000"/>
                </a:schemeClr>
              </a:solidFill>
            </a:rPr>
            <a:t>social skills development</a:t>
          </a:r>
          <a:endParaRPr lang="en-US" sz="1600" kern="1200" dirty="0">
            <a:solidFill>
              <a:schemeClr val="accent2">
                <a:lumMod val="25000"/>
              </a:schemeClr>
            </a:solidFill>
          </a:endParaRPr>
        </a:p>
        <a:p>
          <a:pPr marL="171450" lvl="1" indent="-171450" algn="l" defTabSz="711200" rtl="0">
            <a:lnSpc>
              <a:spcPct val="90000"/>
            </a:lnSpc>
            <a:spcBef>
              <a:spcPct val="0"/>
            </a:spcBef>
            <a:spcAft>
              <a:spcPct val="15000"/>
            </a:spcAft>
            <a:buChar char="••"/>
          </a:pPr>
          <a:r>
            <a:rPr lang="en-US" sz="1600" kern="1200" dirty="0" smtClean="0">
              <a:solidFill>
                <a:schemeClr val="accent2">
                  <a:lumMod val="25000"/>
                </a:schemeClr>
              </a:solidFill>
            </a:rPr>
            <a:t>development of problem solving skills</a:t>
          </a:r>
          <a:endParaRPr lang="en-US" sz="1600" kern="1200" dirty="0">
            <a:solidFill>
              <a:schemeClr val="accent2">
                <a:lumMod val="25000"/>
              </a:schemeClr>
            </a:solidFill>
          </a:endParaRPr>
        </a:p>
        <a:p>
          <a:pPr marL="171450" lvl="1" indent="-171450" algn="l" defTabSz="711200" rtl="0">
            <a:lnSpc>
              <a:spcPct val="90000"/>
            </a:lnSpc>
            <a:spcBef>
              <a:spcPct val="0"/>
            </a:spcBef>
            <a:spcAft>
              <a:spcPct val="15000"/>
            </a:spcAft>
            <a:buChar char="••"/>
          </a:pPr>
          <a:r>
            <a:rPr lang="en-US" sz="1600" kern="1200" dirty="0" smtClean="0">
              <a:solidFill>
                <a:schemeClr val="accent2">
                  <a:lumMod val="25000"/>
                </a:schemeClr>
              </a:solidFill>
            </a:rPr>
            <a:t>30 day cut possibility</a:t>
          </a:r>
          <a:endParaRPr lang="en-US" sz="1600" kern="1200" dirty="0">
            <a:solidFill>
              <a:schemeClr val="accent2">
                <a:lumMod val="25000"/>
              </a:schemeClr>
            </a:solidFill>
          </a:endParaRPr>
        </a:p>
      </dsp:txBody>
      <dsp:txXfrm>
        <a:off x="1600198" y="1785"/>
        <a:ext cx="4419602" cy="2178843"/>
      </dsp:txXfrm>
    </dsp:sp>
    <dsp:sp modelId="{832B29FA-9596-4ED4-A5CE-82941478EA73}">
      <dsp:nvSpPr>
        <dsp:cNvPr id="0" name=""/>
        <dsp:cNvSpPr/>
      </dsp:nvSpPr>
      <dsp:spPr>
        <a:xfrm>
          <a:off x="1600198" y="2543770"/>
          <a:ext cx="4419602" cy="2178843"/>
        </a:xfrm>
        <a:prstGeom prst="rect">
          <a:avLst/>
        </a:prstGeom>
        <a:gradFill rotWithShape="0">
          <a:gsLst>
            <a:gs pos="0">
              <a:schemeClr val="accent2">
                <a:shade val="50000"/>
                <a:hueOff val="0"/>
                <a:satOff val="77937"/>
                <a:lumOff val="29812"/>
                <a:alphaOff val="0"/>
                <a:shade val="51000"/>
                <a:satMod val="130000"/>
              </a:schemeClr>
            </a:gs>
            <a:gs pos="80000">
              <a:schemeClr val="accent2">
                <a:shade val="50000"/>
                <a:hueOff val="0"/>
                <a:satOff val="77937"/>
                <a:lumOff val="29812"/>
                <a:alphaOff val="0"/>
                <a:shade val="93000"/>
                <a:satMod val="130000"/>
              </a:schemeClr>
            </a:gs>
            <a:gs pos="100000">
              <a:schemeClr val="accent2">
                <a:shade val="50000"/>
                <a:hueOff val="0"/>
                <a:satOff val="77937"/>
                <a:lumOff val="29812"/>
                <a:alphaOff val="0"/>
                <a:shade val="94000"/>
                <a:satMod val="135000"/>
              </a:schemeClr>
            </a:gs>
          </a:gsLst>
          <a:lin ang="16200000" scaled="0"/>
        </a:gradFill>
        <a:ln>
          <a:noFill/>
        </a:ln>
        <a:effectLst>
          <a:outerShdw blurRad="190500" dist="190500" dir="2700000" algn="tl" rotWithShape="0">
            <a:prstClr val="black">
              <a:alpha val="28000"/>
            </a:prstClr>
          </a:outerShdw>
        </a:effectLst>
        <a:scene3d>
          <a:camera prst="orthographicFront"/>
          <a:lightRig rig="threePt" dir="t">
            <a:rot lat="0" lon="0" rev="7500000"/>
          </a:lightRig>
        </a:scene3d>
        <a:sp3d extrusionH="190500" prstMaterial="plastic">
          <a:bevelT w="317500" h="127000"/>
          <a:bevelB/>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solidFill>
                <a:schemeClr val="accent2">
                  <a:lumMod val="25000"/>
                </a:schemeClr>
              </a:solidFill>
            </a:rPr>
            <a:t>T4C was introduced into the adult facilities as a cooperative effort with the National Institute for Corrections who provides the curriculum, materials, and training</a:t>
          </a:r>
          <a:endParaRPr lang="en-US" sz="2100" kern="1200" dirty="0">
            <a:solidFill>
              <a:schemeClr val="accent2">
                <a:lumMod val="25000"/>
              </a:schemeClr>
            </a:solidFill>
          </a:endParaRPr>
        </a:p>
      </dsp:txBody>
      <dsp:txXfrm>
        <a:off x="1600198" y="2543770"/>
        <a:ext cx="4419602" cy="217884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6EF403-4B5F-4707-9242-0064693D459D}">
      <dsp:nvSpPr>
        <dsp:cNvPr id="0" name=""/>
        <dsp:cNvSpPr/>
      </dsp:nvSpPr>
      <dsp:spPr>
        <a:xfrm>
          <a:off x="1257299" y="0"/>
          <a:ext cx="5943599" cy="5943599"/>
        </a:xfrm>
        <a:prstGeom prst="diamond">
          <a:avLst/>
        </a:prstGeom>
        <a:solidFill>
          <a:schemeClr val="accent1">
            <a:tint val="55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E2F0D8CA-6E95-4A6B-B8F7-7EB71F94063C}">
      <dsp:nvSpPr>
        <dsp:cNvPr id="0" name=""/>
        <dsp:cNvSpPr/>
      </dsp:nvSpPr>
      <dsp:spPr>
        <a:xfrm>
          <a:off x="1821941" y="564641"/>
          <a:ext cx="2318004" cy="2318004"/>
        </a:xfrm>
        <a:prstGeom prst="roundRect">
          <a:avLst/>
        </a:prstGeom>
        <a:solidFill>
          <a:schemeClr val="accent1">
            <a:shade val="5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Veterans all housed in the same Unit</a:t>
          </a:r>
          <a:endParaRPr lang="en-US" sz="2800" kern="1200" dirty="0"/>
        </a:p>
      </dsp:txBody>
      <dsp:txXfrm>
        <a:off x="1821941" y="564641"/>
        <a:ext cx="2318004" cy="2318004"/>
      </dsp:txXfrm>
    </dsp:sp>
    <dsp:sp modelId="{B0E39CA1-8CB0-47FE-8800-505E6F9D6978}">
      <dsp:nvSpPr>
        <dsp:cNvPr id="0" name=""/>
        <dsp:cNvSpPr/>
      </dsp:nvSpPr>
      <dsp:spPr>
        <a:xfrm>
          <a:off x="4318253" y="564641"/>
          <a:ext cx="2318004" cy="2318004"/>
        </a:xfrm>
        <a:prstGeom prst="roundRect">
          <a:avLst/>
        </a:prstGeom>
        <a:solidFill>
          <a:schemeClr val="accent1">
            <a:shade val="50000"/>
            <a:hueOff val="85672"/>
            <a:satOff val="31925"/>
            <a:lumOff val="1603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Capacity 102, currently 35 residents</a:t>
          </a:r>
          <a:endParaRPr lang="en-US" sz="2800" kern="1200" dirty="0"/>
        </a:p>
      </dsp:txBody>
      <dsp:txXfrm>
        <a:off x="4318253" y="564641"/>
        <a:ext cx="2318004" cy="2318004"/>
      </dsp:txXfrm>
    </dsp:sp>
    <dsp:sp modelId="{0D88C42B-446F-4300-A05B-1D2A7446C448}">
      <dsp:nvSpPr>
        <dsp:cNvPr id="0" name=""/>
        <dsp:cNvSpPr/>
      </dsp:nvSpPr>
      <dsp:spPr>
        <a:xfrm>
          <a:off x="1821941" y="3060953"/>
          <a:ext cx="2318004" cy="2318004"/>
        </a:xfrm>
        <a:prstGeom prst="roundRect">
          <a:avLst/>
        </a:prstGeom>
        <a:solidFill>
          <a:schemeClr val="accent1">
            <a:shade val="50000"/>
            <a:hueOff val="171344"/>
            <a:satOff val="63850"/>
            <a:lumOff val="3207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Specialized services provided by the VA and DWD</a:t>
          </a:r>
          <a:endParaRPr lang="en-US" sz="2800" kern="1200" dirty="0"/>
        </a:p>
      </dsp:txBody>
      <dsp:txXfrm>
        <a:off x="1821941" y="3060953"/>
        <a:ext cx="2318004" cy="2318004"/>
      </dsp:txXfrm>
    </dsp:sp>
    <dsp:sp modelId="{CF0B290D-FCE9-4ABA-996A-A5060455E324}">
      <dsp:nvSpPr>
        <dsp:cNvPr id="0" name=""/>
        <dsp:cNvSpPr/>
      </dsp:nvSpPr>
      <dsp:spPr>
        <a:xfrm>
          <a:off x="4318253" y="3060953"/>
          <a:ext cx="2318004" cy="2318004"/>
        </a:xfrm>
        <a:prstGeom prst="roundRect">
          <a:avLst/>
        </a:prstGeom>
        <a:solidFill>
          <a:schemeClr val="accent1">
            <a:shade val="50000"/>
            <a:hueOff val="85672"/>
            <a:satOff val="31925"/>
            <a:lumOff val="1603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American Legion Post INVET 311</a:t>
          </a:r>
          <a:endParaRPr lang="en-US" sz="2800" kern="1200" dirty="0"/>
        </a:p>
      </dsp:txBody>
      <dsp:txXfrm>
        <a:off x="4318253" y="3060953"/>
        <a:ext cx="2318004" cy="231800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90C395-74E6-4E8C-B927-3E488611844F}">
      <dsp:nvSpPr>
        <dsp:cNvPr id="0" name=""/>
        <dsp:cNvSpPr/>
      </dsp:nvSpPr>
      <dsp:spPr>
        <a:xfrm>
          <a:off x="651294" y="0"/>
          <a:ext cx="7513320" cy="4800599"/>
        </a:xfrm>
        <a:prstGeom prst="rightArrow">
          <a:avLst/>
        </a:prstGeom>
        <a:gradFill flip="none"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400000" scaled="0"/>
          <a:tileRect/>
        </a:gra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CF36096E-80CE-46D8-81E2-FD235FC1E8A6}">
      <dsp:nvSpPr>
        <dsp:cNvPr id="0" name=""/>
        <dsp:cNvSpPr/>
      </dsp:nvSpPr>
      <dsp:spPr>
        <a:xfrm>
          <a:off x="572" y="1316295"/>
          <a:ext cx="2808696" cy="2168008"/>
        </a:xfrm>
        <a:prstGeom prst="roundRect">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0"/>
        </a:gra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rtl="0">
            <a:lnSpc>
              <a:spcPct val="90000"/>
            </a:lnSpc>
            <a:spcBef>
              <a:spcPct val="0"/>
            </a:spcBef>
            <a:spcAft>
              <a:spcPct val="35000"/>
            </a:spcAft>
          </a:pPr>
          <a:r>
            <a:rPr lang="en-US" sz="1400" kern="1200" dirty="0" smtClean="0">
              <a:solidFill>
                <a:srgbClr val="002060"/>
              </a:solidFill>
              <a:effectLst>
                <a:outerShdw blurRad="38100" dist="38100" dir="2700000" algn="tl">
                  <a:srgbClr val="000000">
                    <a:alpha val="43137"/>
                  </a:srgbClr>
                </a:outerShdw>
              </a:effectLst>
            </a:rPr>
            <a:t>SUCCESSFUL IREF OFFENDERS RELEASED** (as of 11/10/2009)</a:t>
          </a:r>
        </a:p>
        <a:p>
          <a:pPr lvl="0" algn="ctr" defTabSz="622300" rtl="0">
            <a:lnSpc>
              <a:spcPct val="90000"/>
            </a:lnSpc>
            <a:spcBef>
              <a:spcPct val="0"/>
            </a:spcBef>
            <a:spcAft>
              <a:spcPct val="35000"/>
            </a:spcAft>
          </a:pPr>
          <a:endParaRPr lang="en-US" sz="1400" kern="1200" dirty="0">
            <a:solidFill>
              <a:srgbClr val="002060"/>
            </a:solidFill>
            <a:effectLst>
              <a:outerShdw blurRad="38100" dist="38100" dir="2700000" algn="tl">
                <a:srgbClr val="000000">
                  <a:alpha val="43137"/>
                </a:srgbClr>
              </a:outerShdw>
            </a:effectLst>
          </a:endParaRPr>
        </a:p>
        <a:p>
          <a:pPr marL="285750" lvl="1" indent="-285750" algn="ctr" defTabSz="1600200" rtl="0">
            <a:lnSpc>
              <a:spcPct val="90000"/>
            </a:lnSpc>
            <a:spcBef>
              <a:spcPct val="0"/>
            </a:spcBef>
            <a:spcAft>
              <a:spcPct val="15000"/>
            </a:spcAft>
            <a:buChar char="••"/>
          </a:pPr>
          <a:r>
            <a:rPr lang="en-US" sz="3600" kern="1200" dirty="0" smtClean="0">
              <a:solidFill>
                <a:srgbClr val="002060"/>
              </a:solidFill>
              <a:effectLst>
                <a:outerShdw blurRad="38100" dist="38100" dir="2700000" algn="tl">
                  <a:srgbClr val="000000">
                    <a:alpha val="43137"/>
                  </a:srgbClr>
                </a:outerShdw>
              </a:effectLst>
            </a:rPr>
            <a:t>965</a:t>
          </a:r>
          <a:endParaRPr lang="en-US" sz="3600" kern="1200" dirty="0">
            <a:solidFill>
              <a:srgbClr val="002060"/>
            </a:solidFill>
            <a:effectLst>
              <a:outerShdw blurRad="38100" dist="38100" dir="2700000" algn="tl">
                <a:srgbClr val="000000">
                  <a:alpha val="43137"/>
                </a:srgbClr>
              </a:outerShdw>
            </a:effectLst>
          </a:endParaRPr>
        </a:p>
      </dsp:txBody>
      <dsp:txXfrm>
        <a:off x="572" y="1316295"/>
        <a:ext cx="2808696" cy="2168008"/>
      </dsp:txXfrm>
    </dsp:sp>
    <dsp:sp modelId="{A112B534-AD56-47A1-9412-0E2A6D60C48F}">
      <dsp:nvSpPr>
        <dsp:cNvPr id="0" name=""/>
        <dsp:cNvSpPr/>
      </dsp:nvSpPr>
      <dsp:spPr>
        <a:xfrm>
          <a:off x="3120884" y="1316295"/>
          <a:ext cx="2613230" cy="2168008"/>
        </a:xfrm>
        <a:prstGeom prst="roundRect">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0"/>
        </a:gra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rtl="0">
            <a:lnSpc>
              <a:spcPct val="90000"/>
            </a:lnSpc>
            <a:spcBef>
              <a:spcPct val="0"/>
            </a:spcBef>
            <a:spcAft>
              <a:spcPct val="35000"/>
            </a:spcAft>
          </a:pPr>
          <a:r>
            <a:rPr lang="en-US" sz="1400" kern="1200" dirty="0" smtClean="0">
              <a:solidFill>
                <a:srgbClr val="002060"/>
              </a:solidFill>
              <a:effectLst>
                <a:outerShdw blurRad="38100" dist="38100" dir="2700000" algn="tl">
                  <a:srgbClr val="000000">
                    <a:alpha val="43137"/>
                  </a:srgbClr>
                </a:outerShdw>
              </a:effectLst>
            </a:rPr>
            <a:t>SUCCESSFUL IREF OFFENDERS RETURNED (Length Of Release &lt; 366 days)*</a:t>
          </a:r>
        </a:p>
        <a:p>
          <a:pPr marL="285750" lvl="1" indent="-285750" algn="ctr" defTabSz="1600200" rtl="0">
            <a:lnSpc>
              <a:spcPct val="90000"/>
            </a:lnSpc>
            <a:spcBef>
              <a:spcPct val="0"/>
            </a:spcBef>
            <a:spcAft>
              <a:spcPct val="15000"/>
            </a:spcAft>
            <a:buChar char="••"/>
          </a:pPr>
          <a:r>
            <a:rPr lang="en-US" sz="3600" kern="1200" dirty="0" smtClean="0">
              <a:solidFill>
                <a:srgbClr val="002060"/>
              </a:solidFill>
              <a:effectLst>
                <a:outerShdw blurRad="38100" dist="38100" dir="2700000" algn="tl">
                  <a:srgbClr val="000000">
                    <a:alpha val="43137"/>
                  </a:srgbClr>
                </a:outerShdw>
              </a:effectLst>
            </a:rPr>
            <a:t>159 or 16.5%</a:t>
          </a:r>
          <a:endParaRPr lang="en-US" sz="3600" kern="1200" dirty="0">
            <a:solidFill>
              <a:srgbClr val="002060"/>
            </a:solidFill>
            <a:effectLst>
              <a:outerShdw blurRad="38100" dist="38100" dir="2700000" algn="tl">
                <a:srgbClr val="000000">
                  <a:alpha val="43137"/>
                </a:srgbClr>
              </a:outerShdw>
            </a:effectLst>
          </a:endParaRPr>
        </a:p>
      </dsp:txBody>
      <dsp:txXfrm>
        <a:off x="3120884" y="1316295"/>
        <a:ext cx="2613230" cy="2168008"/>
      </dsp:txXfrm>
    </dsp:sp>
    <dsp:sp modelId="{1492B03F-8DE9-41BD-BFF6-C0DFAB2576B3}">
      <dsp:nvSpPr>
        <dsp:cNvPr id="0" name=""/>
        <dsp:cNvSpPr/>
      </dsp:nvSpPr>
      <dsp:spPr>
        <a:xfrm>
          <a:off x="6045732" y="1316295"/>
          <a:ext cx="2792895" cy="2168008"/>
        </a:xfrm>
        <a:prstGeom prst="roundRect">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0"/>
        </a:gra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rtl="0">
            <a:lnSpc>
              <a:spcPct val="90000"/>
            </a:lnSpc>
            <a:spcBef>
              <a:spcPct val="0"/>
            </a:spcBef>
            <a:spcAft>
              <a:spcPct val="35000"/>
            </a:spcAft>
          </a:pPr>
          <a:r>
            <a:rPr lang="en-US" sz="1400" kern="1200" dirty="0" smtClean="0">
              <a:solidFill>
                <a:srgbClr val="002060"/>
              </a:solidFill>
              <a:effectLst>
                <a:outerShdw blurRad="38100" dist="38100" dir="2700000" algn="tl">
                  <a:srgbClr val="000000">
                    <a:alpha val="43137"/>
                  </a:srgbClr>
                </a:outerShdw>
              </a:effectLst>
            </a:rPr>
            <a:t>SUCCESSFUL IREF OFFENDERS RETURNED (Length Of Release &lt; 1096 days)*</a:t>
          </a:r>
        </a:p>
        <a:p>
          <a:pPr marL="285750" lvl="1" indent="-285750" algn="ctr" defTabSz="1600200" rtl="0">
            <a:lnSpc>
              <a:spcPct val="90000"/>
            </a:lnSpc>
            <a:spcBef>
              <a:spcPct val="0"/>
            </a:spcBef>
            <a:spcAft>
              <a:spcPct val="15000"/>
            </a:spcAft>
            <a:buChar char="••"/>
          </a:pPr>
          <a:r>
            <a:rPr lang="en-US" sz="3600" kern="1200" dirty="0" smtClean="0">
              <a:solidFill>
                <a:srgbClr val="002060"/>
              </a:solidFill>
              <a:effectLst>
                <a:outerShdw blurRad="38100" dist="38100" dir="2700000" algn="tl">
                  <a:srgbClr val="000000">
                    <a:alpha val="43137"/>
                  </a:srgbClr>
                </a:outerShdw>
              </a:effectLst>
            </a:rPr>
            <a:t>259 or 26.8 %</a:t>
          </a:r>
          <a:endParaRPr lang="en-US" sz="3600" kern="1200" dirty="0">
            <a:solidFill>
              <a:srgbClr val="002060"/>
            </a:solidFill>
            <a:effectLst>
              <a:outerShdw blurRad="38100" dist="38100" dir="2700000" algn="tl">
                <a:srgbClr val="000000">
                  <a:alpha val="43137"/>
                </a:srgbClr>
              </a:outerShdw>
            </a:effectLst>
          </a:endParaRPr>
        </a:p>
      </dsp:txBody>
      <dsp:txXfrm>
        <a:off x="6045732" y="1316295"/>
        <a:ext cx="2792895" cy="216800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634714-8002-4BFD-B87A-6B25645A040F}">
      <dsp:nvSpPr>
        <dsp:cNvPr id="0" name=""/>
        <dsp:cNvSpPr/>
      </dsp:nvSpPr>
      <dsp:spPr>
        <a:xfrm>
          <a:off x="4533899" y="0"/>
          <a:ext cx="3276599" cy="3276599"/>
        </a:xfrm>
        <a:prstGeom prst="triangle">
          <a:avLst/>
        </a:prstGeom>
        <a:solidFill>
          <a:schemeClr val="accent1">
            <a:shade val="5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Short Term Offender Program in Plainfield</a:t>
          </a:r>
          <a:endParaRPr lang="en-US" sz="1700" kern="1200" dirty="0"/>
        </a:p>
      </dsp:txBody>
      <dsp:txXfrm>
        <a:off x="4533899" y="0"/>
        <a:ext cx="3276599" cy="3276599"/>
      </dsp:txXfrm>
    </dsp:sp>
    <dsp:sp modelId="{457C1CF5-F6B0-4170-A631-05E540432BA4}">
      <dsp:nvSpPr>
        <dsp:cNvPr id="0" name=""/>
        <dsp:cNvSpPr/>
      </dsp:nvSpPr>
      <dsp:spPr>
        <a:xfrm>
          <a:off x="2895599" y="3276599"/>
          <a:ext cx="3276599" cy="3276599"/>
        </a:xfrm>
        <a:prstGeom prst="triangle">
          <a:avLst/>
        </a:prstGeom>
        <a:solidFill>
          <a:schemeClr val="accent1">
            <a:shade val="50000"/>
            <a:hueOff val="85672"/>
            <a:satOff val="31925"/>
            <a:lumOff val="1603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All offenders have on year or less to serve on their incarceration</a:t>
          </a:r>
          <a:endParaRPr lang="en-US" sz="1700" kern="1200" dirty="0"/>
        </a:p>
      </dsp:txBody>
      <dsp:txXfrm>
        <a:off x="2895599" y="3276599"/>
        <a:ext cx="3276599" cy="3276599"/>
      </dsp:txXfrm>
    </dsp:sp>
    <dsp:sp modelId="{AF53785E-CF9F-4886-90BA-14021E352A17}">
      <dsp:nvSpPr>
        <dsp:cNvPr id="0" name=""/>
        <dsp:cNvSpPr/>
      </dsp:nvSpPr>
      <dsp:spPr>
        <a:xfrm rot="10800000">
          <a:off x="4533899" y="3276599"/>
          <a:ext cx="3276599" cy="3276599"/>
        </a:xfrm>
        <a:prstGeom prst="triangle">
          <a:avLst/>
        </a:prstGeom>
        <a:solidFill>
          <a:schemeClr val="accent1">
            <a:shade val="50000"/>
            <a:hueOff val="171344"/>
            <a:satOff val="63850"/>
            <a:lumOff val="3207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25 hour cognitive program for extremely short offenders-1 month time cut</a:t>
          </a:r>
          <a:endParaRPr lang="en-US" sz="1700" kern="1200" dirty="0"/>
        </a:p>
      </dsp:txBody>
      <dsp:txXfrm rot="10800000">
        <a:off x="4533899" y="3276599"/>
        <a:ext cx="3276599" cy="3276599"/>
      </dsp:txXfrm>
    </dsp:sp>
    <dsp:sp modelId="{B62044DD-8B7F-4F16-BC98-7E592BBEE5AC}">
      <dsp:nvSpPr>
        <dsp:cNvPr id="0" name=""/>
        <dsp:cNvSpPr/>
      </dsp:nvSpPr>
      <dsp:spPr>
        <a:xfrm>
          <a:off x="6172199" y="3276599"/>
          <a:ext cx="3276599" cy="3276599"/>
        </a:xfrm>
        <a:prstGeom prst="triangle">
          <a:avLst/>
        </a:prstGeom>
        <a:solidFill>
          <a:schemeClr val="accent1">
            <a:shade val="50000"/>
            <a:hueOff val="85672"/>
            <a:satOff val="31925"/>
            <a:lumOff val="1603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120 hour program for remainder with a 90 day time cut</a:t>
          </a:r>
          <a:endParaRPr lang="en-US" sz="1700" kern="1200" dirty="0"/>
        </a:p>
      </dsp:txBody>
      <dsp:txXfrm>
        <a:off x="6172199" y="3276599"/>
        <a:ext cx="3276599" cy="327659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F18244-93E4-4727-A433-70C43FA0590C}">
      <dsp:nvSpPr>
        <dsp:cNvPr id="0" name=""/>
        <dsp:cNvSpPr/>
      </dsp:nvSpPr>
      <dsp:spPr>
        <a:xfrm>
          <a:off x="535304" y="0"/>
          <a:ext cx="5562600" cy="5562600"/>
        </a:xfrm>
        <a:prstGeom prst="triangle">
          <a:avLst/>
        </a:prstGeom>
        <a:solidFill>
          <a:schemeClr val="accent1">
            <a:shade val="5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B5CC596-86C0-423D-B546-6F1E65C49B54}">
      <dsp:nvSpPr>
        <dsp:cNvPr id="0" name=""/>
        <dsp:cNvSpPr/>
      </dsp:nvSpPr>
      <dsp:spPr>
        <a:xfrm>
          <a:off x="3316604" y="556803"/>
          <a:ext cx="3615690" cy="790932"/>
        </a:xfrm>
        <a:prstGeom prst="round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Ensure the offender qualifies</a:t>
          </a:r>
          <a:endParaRPr lang="en-US" sz="2100" kern="1200" dirty="0"/>
        </a:p>
      </dsp:txBody>
      <dsp:txXfrm>
        <a:off x="3316604" y="556803"/>
        <a:ext cx="3615690" cy="790932"/>
      </dsp:txXfrm>
    </dsp:sp>
    <dsp:sp modelId="{290E61F3-5869-4BA7-95F6-0A3693066B74}">
      <dsp:nvSpPr>
        <dsp:cNvPr id="0" name=""/>
        <dsp:cNvSpPr/>
      </dsp:nvSpPr>
      <dsp:spPr>
        <a:xfrm>
          <a:off x="3316604" y="1446601"/>
          <a:ext cx="3615690" cy="790932"/>
        </a:xfrm>
        <a:prstGeom prst="roundRect">
          <a:avLst/>
        </a:prstGeom>
        <a:solidFill>
          <a:schemeClr val="lt1">
            <a:alpha val="90000"/>
            <a:hueOff val="0"/>
            <a:satOff val="0"/>
            <a:lumOff val="0"/>
            <a:alphaOff val="0"/>
          </a:schemeClr>
        </a:solidFill>
        <a:ln w="9525" cap="flat" cmpd="sng" algn="ctr">
          <a:solidFill>
            <a:schemeClr val="accent1">
              <a:shade val="50000"/>
              <a:hueOff val="68537"/>
              <a:satOff val="25540"/>
              <a:lumOff val="12829"/>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Ensure county is paid</a:t>
          </a:r>
          <a:endParaRPr lang="en-US" sz="2100" kern="1200" dirty="0"/>
        </a:p>
      </dsp:txBody>
      <dsp:txXfrm>
        <a:off x="3316604" y="1446601"/>
        <a:ext cx="3615690" cy="790932"/>
      </dsp:txXfrm>
    </dsp:sp>
    <dsp:sp modelId="{22135C66-0DF3-4DE5-A01D-E5096C4D9F42}">
      <dsp:nvSpPr>
        <dsp:cNvPr id="0" name=""/>
        <dsp:cNvSpPr/>
      </dsp:nvSpPr>
      <dsp:spPr>
        <a:xfrm>
          <a:off x="3316604" y="2336400"/>
          <a:ext cx="3615690" cy="790932"/>
        </a:xfrm>
        <a:prstGeom prst="roundRect">
          <a:avLst/>
        </a:prstGeom>
        <a:solidFill>
          <a:schemeClr val="lt1">
            <a:alpha val="90000"/>
            <a:hueOff val="0"/>
            <a:satOff val="0"/>
            <a:lumOff val="0"/>
            <a:alphaOff val="0"/>
          </a:schemeClr>
        </a:solidFill>
        <a:ln w="9525" cap="flat" cmpd="sng" algn="ctr">
          <a:solidFill>
            <a:schemeClr val="accent1">
              <a:shade val="50000"/>
              <a:hueOff val="137075"/>
              <a:satOff val="51080"/>
              <a:lumOff val="25658"/>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$35.00 a day first 30 days</a:t>
          </a:r>
          <a:endParaRPr lang="en-US" sz="2100" kern="1200" dirty="0"/>
        </a:p>
      </dsp:txBody>
      <dsp:txXfrm>
        <a:off x="3316604" y="2336400"/>
        <a:ext cx="3615690" cy="790932"/>
      </dsp:txXfrm>
    </dsp:sp>
    <dsp:sp modelId="{3A3CBC82-0A98-4933-819C-DBE73FC7D261}">
      <dsp:nvSpPr>
        <dsp:cNvPr id="0" name=""/>
        <dsp:cNvSpPr/>
      </dsp:nvSpPr>
      <dsp:spPr>
        <a:xfrm>
          <a:off x="3316604" y="3226199"/>
          <a:ext cx="3615690" cy="790932"/>
        </a:xfrm>
        <a:prstGeom prst="roundRect">
          <a:avLst/>
        </a:prstGeom>
        <a:solidFill>
          <a:schemeClr val="lt1">
            <a:alpha val="90000"/>
            <a:hueOff val="0"/>
            <a:satOff val="0"/>
            <a:lumOff val="0"/>
            <a:alphaOff val="0"/>
          </a:schemeClr>
        </a:solidFill>
        <a:ln w="9525" cap="flat" cmpd="sng" algn="ctr">
          <a:solidFill>
            <a:schemeClr val="accent1">
              <a:shade val="50000"/>
              <a:hueOff val="137075"/>
              <a:satOff val="51080"/>
              <a:lumOff val="25658"/>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$15.00 each day after</a:t>
          </a:r>
          <a:endParaRPr lang="en-US" sz="2100" kern="1200" dirty="0"/>
        </a:p>
      </dsp:txBody>
      <dsp:txXfrm>
        <a:off x="3316604" y="3226199"/>
        <a:ext cx="3615690" cy="790932"/>
      </dsp:txXfrm>
    </dsp:sp>
    <dsp:sp modelId="{9E92BDD2-1E72-43F1-83DB-0E6E73F9652F}">
      <dsp:nvSpPr>
        <dsp:cNvPr id="0" name=""/>
        <dsp:cNvSpPr/>
      </dsp:nvSpPr>
      <dsp:spPr>
        <a:xfrm>
          <a:off x="3316604" y="4115998"/>
          <a:ext cx="3615690" cy="790932"/>
        </a:xfrm>
        <a:prstGeom prst="roundRect">
          <a:avLst/>
        </a:prstGeom>
        <a:solidFill>
          <a:schemeClr val="lt1">
            <a:alpha val="90000"/>
            <a:hueOff val="0"/>
            <a:satOff val="0"/>
            <a:lumOff val="0"/>
            <a:alphaOff val="0"/>
          </a:schemeClr>
        </a:solidFill>
        <a:ln w="9525" cap="flat" cmpd="sng" algn="ctr">
          <a:solidFill>
            <a:schemeClr val="accent1">
              <a:shade val="50000"/>
              <a:hueOff val="68537"/>
              <a:satOff val="25540"/>
              <a:lumOff val="12829"/>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Victim notification </a:t>
          </a:r>
          <a:endParaRPr lang="en-US" sz="2100" kern="1200" dirty="0"/>
        </a:p>
      </dsp:txBody>
      <dsp:txXfrm>
        <a:off x="3316604" y="4115998"/>
        <a:ext cx="3615690" cy="79093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113D9B-4A3F-41E1-8EF6-85BCF01C8D77}">
      <dsp:nvSpPr>
        <dsp:cNvPr id="0" name=""/>
        <dsp:cNvSpPr/>
      </dsp:nvSpPr>
      <dsp:spPr>
        <a:xfrm>
          <a:off x="1897379" y="59054"/>
          <a:ext cx="2834640" cy="2834640"/>
        </a:xfrm>
        <a:prstGeom prst="ellipse">
          <a:avLst/>
        </a:prstGeom>
        <a:gradFill rotWithShape="0">
          <a:gsLst>
            <a:gs pos="0">
              <a:schemeClr val="accent1">
                <a:shade val="80000"/>
                <a:alpha val="50000"/>
                <a:hueOff val="0"/>
                <a:satOff val="0"/>
                <a:lumOff val="0"/>
                <a:alphaOff val="0"/>
                <a:shade val="51000"/>
                <a:satMod val="130000"/>
              </a:schemeClr>
            </a:gs>
            <a:gs pos="80000">
              <a:schemeClr val="accent1">
                <a:shade val="80000"/>
                <a:alpha val="50000"/>
                <a:hueOff val="0"/>
                <a:satOff val="0"/>
                <a:lumOff val="0"/>
                <a:alphaOff val="0"/>
                <a:shade val="93000"/>
                <a:satMod val="130000"/>
              </a:schemeClr>
            </a:gs>
            <a:gs pos="100000">
              <a:schemeClr val="accent1">
                <a:shade val="80000"/>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dirty="0" smtClean="0">
              <a:solidFill>
                <a:schemeClr val="bg1"/>
              </a:solidFill>
            </a:rPr>
            <a:t>Web-Based Case Management System</a:t>
          </a:r>
          <a:endParaRPr lang="en-US" sz="1900" kern="1200" dirty="0">
            <a:solidFill>
              <a:schemeClr val="bg1"/>
            </a:solidFill>
          </a:endParaRPr>
        </a:p>
      </dsp:txBody>
      <dsp:txXfrm>
        <a:off x="2275332" y="555116"/>
        <a:ext cx="2078735" cy="1275587"/>
      </dsp:txXfrm>
    </dsp:sp>
    <dsp:sp modelId="{810BEEE9-532D-40C5-B4BB-3028102B69A1}">
      <dsp:nvSpPr>
        <dsp:cNvPr id="0" name=""/>
        <dsp:cNvSpPr/>
      </dsp:nvSpPr>
      <dsp:spPr>
        <a:xfrm>
          <a:off x="2920212" y="1830704"/>
          <a:ext cx="2834640" cy="2834640"/>
        </a:xfrm>
        <a:prstGeom prst="ellipse">
          <a:avLst/>
        </a:prstGeom>
        <a:gradFill rotWithShape="0">
          <a:gsLst>
            <a:gs pos="0">
              <a:schemeClr val="accent1">
                <a:shade val="80000"/>
                <a:alpha val="50000"/>
                <a:hueOff val="123460"/>
                <a:satOff val="22633"/>
                <a:lumOff val="12790"/>
                <a:alphaOff val="0"/>
                <a:shade val="51000"/>
                <a:satMod val="130000"/>
              </a:schemeClr>
            </a:gs>
            <a:gs pos="80000">
              <a:schemeClr val="accent1">
                <a:shade val="80000"/>
                <a:alpha val="50000"/>
                <a:hueOff val="123460"/>
                <a:satOff val="22633"/>
                <a:lumOff val="12790"/>
                <a:alphaOff val="0"/>
                <a:shade val="93000"/>
                <a:satMod val="130000"/>
              </a:schemeClr>
            </a:gs>
            <a:gs pos="100000">
              <a:schemeClr val="accent1">
                <a:shade val="80000"/>
                <a:alpha val="50000"/>
                <a:hueOff val="123460"/>
                <a:satOff val="22633"/>
                <a:lumOff val="127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dirty="0" smtClean="0"/>
            <a:t>Ability to share  “Read Only” OCMS access with criminal justice partners</a:t>
          </a:r>
          <a:endParaRPr lang="en-US" sz="1900" kern="1200" dirty="0"/>
        </a:p>
      </dsp:txBody>
      <dsp:txXfrm>
        <a:off x="3787140" y="2562986"/>
        <a:ext cx="1700783" cy="1559052"/>
      </dsp:txXfrm>
    </dsp:sp>
    <dsp:sp modelId="{B92D28C5-76E5-4A01-BDBB-BAE045DB0C59}">
      <dsp:nvSpPr>
        <dsp:cNvPr id="0" name=""/>
        <dsp:cNvSpPr/>
      </dsp:nvSpPr>
      <dsp:spPr>
        <a:xfrm>
          <a:off x="874547" y="1830704"/>
          <a:ext cx="2834640" cy="2834640"/>
        </a:xfrm>
        <a:prstGeom prst="ellipse">
          <a:avLst/>
        </a:prstGeom>
        <a:gradFill rotWithShape="0">
          <a:gsLst>
            <a:gs pos="0">
              <a:schemeClr val="accent1">
                <a:shade val="80000"/>
                <a:alpha val="50000"/>
                <a:hueOff val="123460"/>
                <a:satOff val="22633"/>
                <a:lumOff val="12790"/>
                <a:alphaOff val="0"/>
                <a:shade val="51000"/>
                <a:satMod val="130000"/>
              </a:schemeClr>
            </a:gs>
            <a:gs pos="80000">
              <a:schemeClr val="accent1">
                <a:shade val="80000"/>
                <a:alpha val="50000"/>
                <a:hueOff val="123460"/>
                <a:satOff val="22633"/>
                <a:lumOff val="12790"/>
                <a:alphaOff val="0"/>
                <a:shade val="93000"/>
                <a:satMod val="130000"/>
              </a:schemeClr>
            </a:gs>
            <a:gs pos="100000">
              <a:schemeClr val="accent1">
                <a:shade val="80000"/>
                <a:alpha val="50000"/>
                <a:hueOff val="123460"/>
                <a:satOff val="22633"/>
                <a:lumOff val="127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dirty="0" smtClean="0"/>
            <a:t>Historical offender documentation is maintained in “OCMS”</a:t>
          </a:r>
          <a:endParaRPr lang="en-US" sz="1900" kern="1200" dirty="0"/>
        </a:p>
      </dsp:txBody>
      <dsp:txXfrm>
        <a:off x="1141476" y="2562986"/>
        <a:ext cx="1700783" cy="155905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0A5458-DD6F-469A-8A14-A22EA1BBC719}">
      <dsp:nvSpPr>
        <dsp:cNvPr id="0" name=""/>
        <dsp:cNvSpPr/>
      </dsp:nvSpPr>
      <dsp:spPr>
        <a:xfrm>
          <a:off x="0" y="0"/>
          <a:ext cx="5867400" cy="980040"/>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Get the RIGHT OFFENDER to the RIGHT PROGRAM at the RIGHT TIME</a:t>
          </a:r>
          <a:endParaRPr lang="en-US" sz="1400" kern="1200" dirty="0"/>
        </a:p>
      </dsp:txBody>
      <dsp:txXfrm>
        <a:off x="0" y="0"/>
        <a:ext cx="4752604" cy="980040"/>
      </dsp:txXfrm>
    </dsp:sp>
    <dsp:sp modelId="{BCD06B48-B44F-49A7-BFC1-E106D1ABAF6E}">
      <dsp:nvSpPr>
        <dsp:cNvPr id="0" name=""/>
        <dsp:cNvSpPr/>
      </dsp:nvSpPr>
      <dsp:spPr>
        <a:xfrm>
          <a:off x="438149" y="1116157"/>
          <a:ext cx="5867400" cy="980040"/>
        </a:xfrm>
        <a:prstGeom prst="roundRect">
          <a:avLst>
            <a:gd name="adj" fmla="val 10000"/>
          </a:avLst>
        </a:prstGeom>
        <a:gradFill rotWithShape="0">
          <a:gsLst>
            <a:gs pos="0">
              <a:schemeClr val="accent2">
                <a:shade val="50000"/>
                <a:hueOff val="0"/>
                <a:satOff val="31175"/>
                <a:lumOff val="11925"/>
                <a:alphaOff val="0"/>
                <a:shade val="51000"/>
                <a:satMod val="130000"/>
              </a:schemeClr>
            </a:gs>
            <a:gs pos="80000">
              <a:schemeClr val="accent2">
                <a:shade val="50000"/>
                <a:hueOff val="0"/>
                <a:satOff val="31175"/>
                <a:lumOff val="11925"/>
                <a:alphaOff val="0"/>
                <a:shade val="93000"/>
                <a:satMod val="130000"/>
              </a:schemeClr>
            </a:gs>
            <a:gs pos="100000">
              <a:schemeClr val="accent2">
                <a:shade val="50000"/>
                <a:hueOff val="0"/>
                <a:satOff val="31175"/>
                <a:lumOff val="119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solidFill>
                <a:srgbClr val="002060"/>
              </a:solidFill>
            </a:rPr>
            <a:t>Program referrals are driven by needs, but are also impacted by the offender’s length of stay</a:t>
          </a:r>
          <a:endParaRPr lang="en-US" sz="1400" kern="1200" dirty="0">
            <a:solidFill>
              <a:srgbClr val="002060"/>
            </a:solidFill>
          </a:endParaRPr>
        </a:p>
      </dsp:txBody>
      <dsp:txXfrm>
        <a:off x="438149" y="1116157"/>
        <a:ext cx="4792223" cy="980040"/>
      </dsp:txXfrm>
    </dsp:sp>
    <dsp:sp modelId="{8BF704B0-36A8-4C46-9125-7988D0680908}">
      <dsp:nvSpPr>
        <dsp:cNvPr id="0" name=""/>
        <dsp:cNvSpPr/>
      </dsp:nvSpPr>
      <dsp:spPr>
        <a:xfrm>
          <a:off x="876299" y="2232314"/>
          <a:ext cx="5867400" cy="980040"/>
        </a:xfrm>
        <a:prstGeom prst="roundRect">
          <a:avLst>
            <a:gd name="adj" fmla="val 10000"/>
          </a:avLst>
        </a:prstGeom>
        <a:gradFill rotWithShape="0">
          <a:gsLst>
            <a:gs pos="0">
              <a:schemeClr val="accent2">
                <a:shade val="50000"/>
                <a:hueOff val="0"/>
                <a:satOff val="62350"/>
                <a:lumOff val="23850"/>
                <a:alphaOff val="0"/>
                <a:shade val="51000"/>
                <a:satMod val="130000"/>
              </a:schemeClr>
            </a:gs>
            <a:gs pos="80000">
              <a:schemeClr val="accent2">
                <a:shade val="50000"/>
                <a:hueOff val="0"/>
                <a:satOff val="62350"/>
                <a:lumOff val="23850"/>
                <a:alphaOff val="0"/>
                <a:shade val="93000"/>
                <a:satMod val="130000"/>
              </a:schemeClr>
            </a:gs>
            <a:gs pos="100000">
              <a:schemeClr val="accent2">
                <a:shade val="50000"/>
                <a:hueOff val="0"/>
                <a:satOff val="62350"/>
                <a:lumOff val="238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solidFill>
                <a:srgbClr val="002060"/>
              </a:solidFill>
            </a:rPr>
            <a:t>During </a:t>
          </a:r>
          <a:r>
            <a:rPr lang="en-US" sz="1400" kern="1200" dirty="0" smtClean="0">
              <a:solidFill>
                <a:srgbClr val="002060"/>
              </a:solidFill>
            </a:rPr>
            <a:t>2010 </a:t>
          </a:r>
          <a:r>
            <a:rPr lang="en-US" sz="1400" kern="1200" dirty="0" smtClean="0">
              <a:solidFill>
                <a:srgbClr val="002060"/>
              </a:solidFill>
            </a:rPr>
            <a:t>the IDOC released </a:t>
          </a:r>
          <a:r>
            <a:rPr lang="en-US" sz="1400" kern="1200" dirty="0" smtClean="0">
              <a:solidFill>
                <a:srgbClr val="002060"/>
              </a:solidFill>
            </a:rPr>
            <a:t>19,845 </a:t>
          </a:r>
          <a:r>
            <a:rPr lang="en-US" sz="1400" kern="1200" dirty="0" smtClean="0">
              <a:solidFill>
                <a:srgbClr val="002060"/>
              </a:solidFill>
            </a:rPr>
            <a:t>offenders. Of those, </a:t>
          </a:r>
          <a:r>
            <a:rPr lang="en-US" sz="1400" kern="1200" dirty="0" smtClean="0">
              <a:solidFill>
                <a:srgbClr val="002060"/>
              </a:solidFill>
            </a:rPr>
            <a:t>7,809 (39.3%) </a:t>
          </a:r>
          <a:r>
            <a:rPr lang="en-US" sz="1400" kern="1200" dirty="0" smtClean="0">
              <a:solidFill>
                <a:srgbClr val="002060"/>
              </a:solidFill>
            </a:rPr>
            <a:t>had a length of stay  of 180 days or less.  </a:t>
          </a:r>
          <a:r>
            <a:rPr lang="en-US" sz="1400" kern="1200" dirty="0" smtClean="0">
              <a:solidFill>
                <a:srgbClr val="002060"/>
              </a:solidFill>
            </a:rPr>
            <a:t>12,835 </a:t>
          </a:r>
          <a:r>
            <a:rPr lang="en-US" sz="1400" kern="1200" dirty="0" smtClean="0">
              <a:solidFill>
                <a:srgbClr val="002060"/>
              </a:solidFill>
            </a:rPr>
            <a:t>(</a:t>
          </a:r>
          <a:r>
            <a:rPr lang="en-US" sz="1400" kern="1200" dirty="0" smtClean="0">
              <a:solidFill>
                <a:srgbClr val="002060"/>
              </a:solidFill>
            </a:rPr>
            <a:t>64.7</a:t>
          </a:r>
          <a:r>
            <a:rPr lang="en-US" sz="1400" kern="1200" dirty="0" smtClean="0">
              <a:solidFill>
                <a:srgbClr val="002060"/>
              </a:solidFill>
            </a:rPr>
            <a:t>%) had a length of stay of 365 days or less. These numbers </a:t>
          </a:r>
          <a:r>
            <a:rPr lang="en-US" sz="1400" kern="1200" dirty="0" smtClean="0">
              <a:solidFill>
                <a:srgbClr val="002060"/>
              </a:solidFill>
            </a:rPr>
            <a:t>have </a:t>
          </a:r>
          <a:r>
            <a:rPr lang="en-US" sz="1400" kern="1200" smtClean="0">
              <a:solidFill>
                <a:srgbClr val="002060"/>
              </a:solidFill>
            </a:rPr>
            <a:t>declined slightly since 2009</a:t>
          </a:r>
          <a:endParaRPr lang="en-US" sz="1400" kern="1200" dirty="0">
            <a:solidFill>
              <a:srgbClr val="002060"/>
            </a:solidFill>
          </a:endParaRPr>
        </a:p>
      </dsp:txBody>
      <dsp:txXfrm>
        <a:off x="876299" y="2232314"/>
        <a:ext cx="4792223" cy="980040"/>
      </dsp:txXfrm>
    </dsp:sp>
    <dsp:sp modelId="{035ADB2A-4639-416C-A097-31C3BC073A2C}">
      <dsp:nvSpPr>
        <dsp:cNvPr id="0" name=""/>
        <dsp:cNvSpPr/>
      </dsp:nvSpPr>
      <dsp:spPr>
        <a:xfrm>
          <a:off x="1314449" y="3348471"/>
          <a:ext cx="5867400" cy="980040"/>
        </a:xfrm>
        <a:prstGeom prst="roundRect">
          <a:avLst>
            <a:gd name="adj" fmla="val 10000"/>
          </a:avLst>
        </a:prstGeom>
        <a:gradFill rotWithShape="0">
          <a:gsLst>
            <a:gs pos="0">
              <a:schemeClr val="accent2">
                <a:shade val="50000"/>
                <a:hueOff val="0"/>
                <a:satOff val="62350"/>
                <a:lumOff val="23850"/>
                <a:alphaOff val="0"/>
                <a:shade val="51000"/>
                <a:satMod val="130000"/>
              </a:schemeClr>
            </a:gs>
            <a:gs pos="80000">
              <a:schemeClr val="accent2">
                <a:shade val="50000"/>
                <a:hueOff val="0"/>
                <a:satOff val="62350"/>
                <a:lumOff val="23850"/>
                <a:alphaOff val="0"/>
                <a:shade val="93000"/>
                <a:satMod val="130000"/>
              </a:schemeClr>
            </a:gs>
            <a:gs pos="100000">
              <a:schemeClr val="accent2">
                <a:shade val="50000"/>
                <a:hueOff val="0"/>
                <a:satOff val="62350"/>
                <a:lumOff val="238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solidFill>
                <a:srgbClr val="002060"/>
              </a:solidFill>
            </a:rPr>
            <a:t>Short term lengths of stay significantly impact the ability to participate in programming</a:t>
          </a:r>
          <a:endParaRPr lang="en-US" sz="1400" kern="1200" dirty="0">
            <a:solidFill>
              <a:srgbClr val="002060"/>
            </a:solidFill>
          </a:endParaRPr>
        </a:p>
      </dsp:txBody>
      <dsp:txXfrm>
        <a:off x="1314449" y="3348471"/>
        <a:ext cx="4792223" cy="980040"/>
      </dsp:txXfrm>
    </dsp:sp>
    <dsp:sp modelId="{DE774A74-577C-46F2-94C1-84B9F578817F}">
      <dsp:nvSpPr>
        <dsp:cNvPr id="0" name=""/>
        <dsp:cNvSpPr/>
      </dsp:nvSpPr>
      <dsp:spPr>
        <a:xfrm>
          <a:off x="1752599" y="4464628"/>
          <a:ext cx="5867400" cy="980040"/>
        </a:xfrm>
        <a:prstGeom prst="roundRect">
          <a:avLst>
            <a:gd name="adj" fmla="val 10000"/>
          </a:avLst>
        </a:prstGeom>
        <a:gradFill rotWithShape="0">
          <a:gsLst>
            <a:gs pos="0">
              <a:schemeClr val="accent2">
                <a:shade val="50000"/>
                <a:hueOff val="0"/>
                <a:satOff val="31175"/>
                <a:lumOff val="11925"/>
                <a:alphaOff val="0"/>
                <a:shade val="51000"/>
                <a:satMod val="130000"/>
              </a:schemeClr>
            </a:gs>
            <a:gs pos="80000">
              <a:schemeClr val="accent2">
                <a:shade val="50000"/>
                <a:hueOff val="0"/>
                <a:satOff val="31175"/>
                <a:lumOff val="11925"/>
                <a:alphaOff val="0"/>
                <a:shade val="93000"/>
                <a:satMod val="130000"/>
              </a:schemeClr>
            </a:gs>
            <a:gs pos="100000">
              <a:schemeClr val="accent2">
                <a:shade val="50000"/>
                <a:hueOff val="0"/>
                <a:satOff val="31175"/>
                <a:lumOff val="119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Not possible to meet all of the needs of all offenders</a:t>
          </a:r>
          <a:endParaRPr lang="en-US" sz="1400" kern="1200" dirty="0"/>
        </a:p>
      </dsp:txBody>
      <dsp:txXfrm>
        <a:off x="1752599" y="4464628"/>
        <a:ext cx="4792223" cy="980040"/>
      </dsp:txXfrm>
    </dsp:sp>
    <dsp:sp modelId="{987899C4-0699-42B5-BFC2-D9FA8AE42873}">
      <dsp:nvSpPr>
        <dsp:cNvPr id="0" name=""/>
        <dsp:cNvSpPr/>
      </dsp:nvSpPr>
      <dsp:spPr>
        <a:xfrm>
          <a:off x="5230373" y="715973"/>
          <a:ext cx="637026" cy="637026"/>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5230373" y="715973"/>
        <a:ext cx="637026" cy="637026"/>
      </dsp:txXfrm>
    </dsp:sp>
    <dsp:sp modelId="{52FF5C17-D840-4216-87E1-230D84B71D91}">
      <dsp:nvSpPr>
        <dsp:cNvPr id="0" name=""/>
        <dsp:cNvSpPr/>
      </dsp:nvSpPr>
      <dsp:spPr>
        <a:xfrm>
          <a:off x="5668523" y="1832131"/>
          <a:ext cx="637026" cy="637026"/>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5668523" y="1832131"/>
        <a:ext cx="637026" cy="637026"/>
      </dsp:txXfrm>
    </dsp:sp>
    <dsp:sp modelId="{B6B9E307-3156-4FCF-9907-F01B0189DAF8}">
      <dsp:nvSpPr>
        <dsp:cNvPr id="0" name=""/>
        <dsp:cNvSpPr/>
      </dsp:nvSpPr>
      <dsp:spPr>
        <a:xfrm>
          <a:off x="6106673" y="2931954"/>
          <a:ext cx="637026" cy="637026"/>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6106673" y="2931954"/>
        <a:ext cx="637026" cy="637026"/>
      </dsp:txXfrm>
    </dsp:sp>
    <dsp:sp modelId="{FDC7DF45-7167-46CC-B8B5-0BD5B778C3DC}">
      <dsp:nvSpPr>
        <dsp:cNvPr id="0" name=""/>
        <dsp:cNvSpPr/>
      </dsp:nvSpPr>
      <dsp:spPr>
        <a:xfrm>
          <a:off x="6544823" y="4059000"/>
          <a:ext cx="637026" cy="637026"/>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6544823" y="4059000"/>
        <a:ext cx="637026" cy="63702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5F71BC-8CA0-4FAF-B710-30C965B3BC66}">
      <dsp:nvSpPr>
        <dsp:cNvPr id="0" name=""/>
        <dsp:cNvSpPr/>
      </dsp:nvSpPr>
      <dsp:spPr>
        <a:xfrm rot="10800000">
          <a:off x="2002906" y="2998"/>
          <a:ext cx="7195566" cy="761958"/>
        </a:xfrm>
        <a:prstGeom prst="homePlate">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1"/>
          <a:tileRect/>
        </a:gradFill>
        <a:ln>
          <a:noFill/>
        </a:ln>
        <a:effectLst>
          <a:outerShdw blurRad="40000" dist="20000" dir="5400000" rotWithShape="0">
            <a:srgbClr val="000000">
              <a:alpha val="38000"/>
            </a:srgbClr>
          </a:outerShdw>
        </a:effectLst>
        <a:sp3d extrusionH="190500" prstMaterial="metal">
          <a:bevelT w="304800" h="482600"/>
          <a:bevelB w="80600" h="80600"/>
        </a:sp3d>
      </dsp:spPr>
      <dsp:style>
        <a:lnRef idx="0">
          <a:scrgbClr r="0" g="0" b="0"/>
        </a:lnRef>
        <a:fillRef idx="1">
          <a:scrgbClr r="0" g="0" b="0"/>
        </a:fillRef>
        <a:effectRef idx="1">
          <a:scrgbClr r="0" g="0" b="0"/>
        </a:effectRef>
        <a:fontRef idx="minor">
          <a:schemeClr val="dk1"/>
        </a:fontRef>
      </dsp:style>
      <dsp:txBody>
        <a:bodyPr spcFirstLastPara="0" vert="horz" wrap="square" lIns="336003" tIns="91440" rIns="170688" bIns="91440" numCol="1" spcCol="1270" anchor="ctr" anchorCtr="0">
          <a:noAutofit/>
          <a:sp3d extrusionH="25400" contourW="12700" prstMaterial="metal">
            <a:bevelT w="38100" h="38100"/>
            <a:bevelB w="38100" h="38100"/>
            <a:contourClr>
              <a:schemeClr val="tx1"/>
            </a:contourClr>
          </a:sp3d>
        </a:bodyPr>
        <a:lstStyle/>
        <a:p>
          <a:pPr lvl="0" algn="ctr" defTabSz="1066800" rtl="0">
            <a:lnSpc>
              <a:spcPct val="90000"/>
            </a:lnSpc>
            <a:spcBef>
              <a:spcPct val="0"/>
            </a:spcBef>
            <a:spcAft>
              <a:spcPct val="35000"/>
            </a:spcAft>
          </a:pPr>
          <a:r>
            <a:rPr lang="en-US" sz="2400" b="1" kern="1200" dirty="0" smtClean="0">
              <a:solidFill>
                <a:srgbClr val="002060"/>
              </a:solidFill>
              <a:effectLst>
                <a:outerShdw blurRad="38100" dist="38100" dir="2700000" algn="tl">
                  <a:srgbClr val="000000">
                    <a:alpha val="43137"/>
                  </a:srgbClr>
                </a:outerShdw>
              </a:effectLst>
            </a:rPr>
            <a:t>Regular Substance Abuse – “Outpatient”</a:t>
          </a:r>
          <a:endParaRPr lang="en-US" sz="2400" b="1" kern="1200" dirty="0">
            <a:solidFill>
              <a:srgbClr val="002060"/>
            </a:solidFill>
            <a:effectLst>
              <a:outerShdw blurRad="38100" dist="38100" dir="2700000" algn="tl">
                <a:srgbClr val="000000">
                  <a:alpha val="43137"/>
                </a:srgbClr>
              </a:outerShdw>
            </a:effectLst>
          </a:endParaRPr>
        </a:p>
      </dsp:txBody>
      <dsp:txXfrm rot="10800000">
        <a:off x="2002906" y="2998"/>
        <a:ext cx="7195566" cy="761958"/>
      </dsp:txXfrm>
    </dsp:sp>
    <dsp:sp modelId="{FC29F3BF-C38C-4ABD-8092-36D6BCA269A7}">
      <dsp:nvSpPr>
        <dsp:cNvPr id="0" name=""/>
        <dsp:cNvSpPr/>
      </dsp:nvSpPr>
      <dsp:spPr>
        <a:xfrm>
          <a:off x="1621927" y="2998"/>
          <a:ext cx="761958" cy="761958"/>
        </a:xfrm>
        <a:prstGeom prst="ellipse">
          <a:avLst/>
        </a:prstGeom>
        <a:blipFill rotWithShape="0">
          <a:blip xmlns:r="http://schemas.openxmlformats.org/officeDocument/2006/relationships" r:embed="rId1">
            <a:lum contrast="12000"/>
          </a:blip>
          <a:stretch>
            <a:fillRect/>
          </a:stretch>
        </a:blipFill>
        <a:ln>
          <a:noFill/>
        </a:ln>
        <a:effectLst>
          <a:outerShdw blurRad="40000" dist="20000" dir="5400000" rotWithShape="0">
            <a:srgbClr val="000000">
              <a:alpha val="38000"/>
            </a:srgbClr>
          </a:outerShdw>
        </a:effectLst>
        <a:sp3d z="57200" extrusionH="127000" prstMaterial="plastic">
          <a:bevelT w="431800" h="177800"/>
          <a:bevelB w="12700" h="12700"/>
        </a:sp3d>
      </dsp:spPr>
      <dsp:style>
        <a:lnRef idx="0">
          <a:scrgbClr r="0" g="0" b="0"/>
        </a:lnRef>
        <a:fillRef idx="1">
          <a:scrgbClr r="0" g="0" b="0"/>
        </a:fillRef>
        <a:effectRef idx="1">
          <a:scrgbClr r="0" g="0" b="0"/>
        </a:effectRef>
        <a:fontRef idx="minor"/>
      </dsp:style>
    </dsp:sp>
    <dsp:sp modelId="{A03B4C0D-5F6F-481F-8D6F-0A82D25AB22E}">
      <dsp:nvSpPr>
        <dsp:cNvPr id="0" name=""/>
        <dsp:cNvSpPr/>
      </dsp:nvSpPr>
      <dsp:spPr>
        <a:xfrm rot="10800000">
          <a:off x="2045288" y="953479"/>
          <a:ext cx="7195566" cy="761958"/>
        </a:xfrm>
        <a:prstGeom prst="homePlate">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1"/>
          <a:tileRect/>
        </a:gradFill>
        <a:ln>
          <a:noFill/>
        </a:ln>
        <a:effectLst>
          <a:outerShdw blurRad="40000" dist="20000" dir="5400000" rotWithShape="0">
            <a:srgbClr val="000000">
              <a:alpha val="38000"/>
            </a:srgbClr>
          </a:outerShdw>
        </a:effectLst>
        <a:sp3d extrusionH="190500" prstMaterial="metal">
          <a:bevelT w="304800" h="482600"/>
          <a:bevelB w="80600" h="80600"/>
        </a:sp3d>
      </dsp:spPr>
      <dsp:style>
        <a:lnRef idx="0">
          <a:scrgbClr r="0" g="0" b="0"/>
        </a:lnRef>
        <a:fillRef idx="1">
          <a:scrgbClr r="0" g="0" b="0"/>
        </a:fillRef>
        <a:effectRef idx="1">
          <a:scrgbClr r="0" g="0" b="0"/>
        </a:effectRef>
        <a:fontRef idx="minor">
          <a:schemeClr val="dk1"/>
        </a:fontRef>
      </dsp:style>
      <dsp:txBody>
        <a:bodyPr spcFirstLastPara="0" vert="horz" wrap="square" lIns="336003" tIns="83820" rIns="156464" bIns="83820" numCol="1" spcCol="1270" anchor="ctr" anchorCtr="0">
          <a:noAutofit/>
          <a:sp3d extrusionH="25400" contourW="12700">
            <a:bevelT w="38100" h="38100"/>
            <a:bevelB w="38100" h="38100"/>
            <a:contourClr>
              <a:schemeClr val="tx1"/>
            </a:contourClr>
          </a:sp3d>
        </a:bodyPr>
        <a:lstStyle/>
        <a:p>
          <a:pPr lvl="0" algn="ctr" defTabSz="977900" rtl="0">
            <a:lnSpc>
              <a:spcPct val="90000"/>
            </a:lnSpc>
            <a:spcBef>
              <a:spcPct val="0"/>
            </a:spcBef>
            <a:spcAft>
              <a:spcPct val="35000"/>
            </a:spcAft>
          </a:pPr>
          <a:r>
            <a:rPr lang="en-US" sz="2200" b="1" kern="1200" dirty="0" smtClean="0">
              <a:solidFill>
                <a:srgbClr val="002060"/>
              </a:solidFill>
              <a:effectLst>
                <a:outerShdw blurRad="38100" dist="38100" dir="2700000" algn="tl">
                  <a:srgbClr val="000000">
                    <a:alpha val="43137"/>
                  </a:srgbClr>
                </a:outerShdw>
              </a:effectLst>
            </a:rPr>
            <a:t>AA/NA meetings</a:t>
          </a:r>
          <a:endParaRPr lang="en-US" sz="2200" b="1" kern="1200" dirty="0">
            <a:solidFill>
              <a:srgbClr val="002060"/>
            </a:solidFill>
            <a:effectLst>
              <a:outerShdw blurRad="38100" dist="38100" dir="2700000" algn="tl">
                <a:srgbClr val="000000">
                  <a:alpha val="43137"/>
                </a:srgbClr>
              </a:outerShdw>
            </a:effectLst>
          </a:endParaRPr>
        </a:p>
      </dsp:txBody>
      <dsp:txXfrm rot="10800000">
        <a:off x="2045288" y="953479"/>
        <a:ext cx="7195566" cy="761958"/>
      </dsp:txXfrm>
    </dsp:sp>
    <dsp:sp modelId="{1900CD40-EB84-48F7-A50F-90C8CA45ACE7}">
      <dsp:nvSpPr>
        <dsp:cNvPr id="0" name=""/>
        <dsp:cNvSpPr/>
      </dsp:nvSpPr>
      <dsp:spPr>
        <a:xfrm>
          <a:off x="1621927" y="992407"/>
          <a:ext cx="761958" cy="761958"/>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p3d z="57200" extrusionH="127000" prstMaterial="plastic">
          <a:bevelT w="431800" h="177800"/>
          <a:bevelB w="8600" h="8600"/>
        </a:sp3d>
      </dsp:spPr>
      <dsp:style>
        <a:lnRef idx="0">
          <a:scrgbClr r="0" g="0" b="0"/>
        </a:lnRef>
        <a:fillRef idx="1">
          <a:scrgbClr r="0" g="0" b="0"/>
        </a:fillRef>
        <a:effectRef idx="1">
          <a:scrgbClr r="0" g="0" b="0"/>
        </a:effectRef>
        <a:fontRef idx="minor"/>
      </dsp:style>
    </dsp:sp>
    <dsp:sp modelId="{8D817014-EB89-4FC3-B140-41BE8B27210D}">
      <dsp:nvSpPr>
        <dsp:cNvPr id="0" name=""/>
        <dsp:cNvSpPr/>
      </dsp:nvSpPr>
      <dsp:spPr>
        <a:xfrm rot="10800000">
          <a:off x="2045288" y="1984826"/>
          <a:ext cx="7195566" cy="761958"/>
        </a:xfrm>
        <a:prstGeom prst="homePlate">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1"/>
          <a:tileRect/>
        </a:gradFill>
        <a:ln>
          <a:noFill/>
        </a:ln>
        <a:effectLst>
          <a:outerShdw blurRad="40000" dist="20000" dir="5400000" rotWithShape="0">
            <a:srgbClr val="000000">
              <a:alpha val="38000"/>
            </a:srgbClr>
          </a:outerShdw>
        </a:effectLst>
        <a:sp3d extrusionH="152400" prstMaterial="metal">
          <a:bevelT w="304800" h="482600"/>
          <a:bevelB w="80600" h="80600"/>
        </a:sp3d>
      </dsp:spPr>
      <dsp:style>
        <a:lnRef idx="0">
          <a:scrgbClr r="0" g="0" b="0"/>
        </a:lnRef>
        <a:fillRef idx="1">
          <a:scrgbClr r="0" g="0" b="0"/>
        </a:fillRef>
        <a:effectRef idx="1">
          <a:scrgbClr r="0" g="0" b="0"/>
        </a:effectRef>
        <a:fontRef idx="minor">
          <a:schemeClr val="dk1"/>
        </a:fontRef>
      </dsp:style>
      <dsp:txBody>
        <a:bodyPr spcFirstLastPara="0" vert="horz" wrap="square" lIns="336003" tIns="83820" rIns="156464" bIns="83820" numCol="1" spcCol="1270" anchor="ctr" anchorCtr="0">
          <a:noAutofit/>
          <a:sp3d extrusionH="25400" contourW="12700">
            <a:bevelT w="38100" h="38100"/>
            <a:bevelB w="38100" h="38100"/>
            <a:contourClr>
              <a:schemeClr val="tx1"/>
            </a:contourClr>
          </a:sp3d>
        </a:bodyPr>
        <a:lstStyle/>
        <a:p>
          <a:pPr lvl="0" algn="ctr" defTabSz="977900" rtl="0">
            <a:lnSpc>
              <a:spcPct val="90000"/>
            </a:lnSpc>
            <a:spcBef>
              <a:spcPct val="0"/>
            </a:spcBef>
            <a:spcAft>
              <a:spcPct val="35000"/>
            </a:spcAft>
          </a:pPr>
          <a:r>
            <a:rPr lang="en-US" sz="2200" b="1" kern="1200" dirty="0" smtClean="0">
              <a:solidFill>
                <a:srgbClr val="002060"/>
              </a:solidFill>
              <a:effectLst>
                <a:outerShdw blurRad="38100" dist="38100" dir="2700000" algn="tl">
                  <a:srgbClr val="000000">
                    <a:alpha val="43137"/>
                  </a:srgbClr>
                </a:outerShdw>
              </a:effectLst>
            </a:rPr>
            <a:t>Therapeutic Communities</a:t>
          </a:r>
          <a:endParaRPr lang="en-US" sz="2200" b="1" kern="1200" dirty="0">
            <a:solidFill>
              <a:srgbClr val="002060"/>
            </a:solidFill>
            <a:effectLst>
              <a:outerShdw blurRad="38100" dist="38100" dir="2700000" algn="tl">
                <a:srgbClr val="000000">
                  <a:alpha val="43137"/>
                </a:srgbClr>
              </a:outerShdw>
            </a:effectLst>
          </a:endParaRPr>
        </a:p>
      </dsp:txBody>
      <dsp:txXfrm rot="10800000">
        <a:off x="2045288" y="1984826"/>
        <a:ext cx="7195566" cy="761958"/>
      </dsp:txXfrm>
    </dsp:sp>
    <dsp:sp modelId="{CA748384-7B86-4FAE-8681-C3364776FCAC}">
      <dsp:nvSpPr>
        <dsp:cNvPr id="0" name=""/>
        <dsp:cNvSpPr/>
      </dsp:nvSpPr>
      <dsp:spPr>
        <a:xfrm>
          <a:off x="1621927" y="1981816"/>
          <a:ext cx="761958" cy="761958"/>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p3d z="57200" extrusionH="127000" prstMaterial="plastic">
          <a:bevelT w="431800" h="177800"/>
          <a:bevelB w="8600" h="8600" prst="relaxedInset"/>
        </a:sp3d>
      </dsp:spPr>
      <dsp:style>
        <a:lnRef idx="0">
          <a:scrgbClr r="0" g="0" b="0"/>
        </a:lnRef>
        <a:fillRef idx="1">
          <a:scrgbClr r="0" g="0" b="0"/>
        </a:fillRef>
        <a:effectRef idx="1">
          <a:scrgbClr r="0" g="0" b="0"/>
        </a:effectRef>
        <a:fontRef idx="minor"/>
      </dsp:style>
    </dsp:sp>
    <dsp:sp modelId="{EDCEC23D-3131-4220-9852-61469EFC95CC}">
      <dsp:nvSpPr>
        <dsp:cNvPr id="0" name=""/>
        <dsp:cNvSpPr/>
      </dsp:nvSpPr>
      <dsp:spPr>
        <a:xfrm rot="10800000">
          <a:off x="2002906" y="2971225"/>
          <a:ext cx="7195566" cy="761958"/>
        </a:xfrm>
        <a:prstGeom prst="homePlate">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1"/>
          <a:tileRect/>
        </a:gradFill>
        <a:ln>
          <a:noFill/>
        </a:ln>
        <a:effectLst>
          <a:outerShdw blurRad="40000" dist="20000" dir="5400000" rotWithShape="0">
            <a:srgbClr val="000000">
              <a:alpha val="38000"/>
            </a:srgbClr>
          </a:outerShdw>
        </a:effectLst>
        <a:sp3d extrusionH="152400" prstMaterial="metal">
          <a:bevelT w="304800" h="482600"/>
          <a:bevelB w="80600" h="80600"/>
        </a:sp3d>
      </dsp:spPr>
      <dsp:style>
        <a:lnRef idx="0">
          <a:scrgbClr r="0" g="0" b="0"/>
        </a:lnRef>
        <a:fillRef idx="1">
          <a:scrgbClr r="0" g="0" b="0"/>
        </a:fillRef>
        <a:effectRef idx="1">
          <a:scrgbClr r="0" g="0" b="0"/>
        </a:effectRef>
        <a:fontRef idx="minor">
          <a:schemeClr val="dk1"/>
        </a:fontRef>
      </dsp:style>
      <dsp:txBody>
        <a:bodyPr spcFirstLastPara="0" vert="horz" wrap="square" lIns="336003" tIns="83820" rIns="156464" bIns="83820" numCol="1" spcCol="1270" anchor="ctr" anchorCtr="0">
          <a:noAutofit/>
          <a:sp3d extrusionH="25400" contourW="12700">
            <a:bevelT w="38100" h="38100"/>
            <a:bevelB w="38100" h="38100"/>
            <a:contourClr>
              <a:schemeClr val="tx1"/>
            </a:contourClr>
          </a:sp3d>
        </a:bodyPr>
        <a:lstStyle/>
        <a:p>
          <a:pPr lvl="0" algn="ctr" defTabSz="977900" rtl="0">
            <a:lnSpc>
              <a:spcPct val="90000"/>
            </a:lnSpc>
            <a:spcBef>
              <a:spcPct val="0"/>
            </a:spcBef>
            <a:spcAft>
              <a:spcPct val="35000"/>
            </a:spcAft>
          </a:pPr>
          <a:r>
            <a:rPr lang="en-US" sz="2200" b="1" kern="1200" dirty="0" smtClean="0">
              <a:solidFill>
                <a:srgbClr val="002060"/>
              </a:solidFill>
              <a:effectLst>
                <a:outerShdw blurRad="38100" dist="38100" dir="2700000" algn="tl">
                  <a:srgbClr val="000000">
                    <a:alpha val="43137"/>
                  </a:srgbClr>
                </a:outerShdw>
              </a:effectLst>
            </a:rPr>
            <a:t>CLIFF Units (Methamphetamine Specific Therapeutic Communities)</a:t>
          </a:r>
          <a:endParaRPr lang="en-US" sz="2200" b="1" kern="1200" dirty="0">
            <a:solidFill>
              <a:srgbClr val="002060"/>
            </a:solidFill>
            <a:effectLst>
              <a:outerShdw blurRad="38100" dist="38100" dir="2700000" algn="tl">
                <a:srgbClr val="000000">
                  <a:alpha val="43137"/>
                </a:srgbClr>
              </a:outerShdw>
            </a:effectLst>
          </a:endParaRPr>
        </a:p>
      </dsp:txBody>
      <dsp:txXfrm rot="10800000">
        <a:off x="2002906" y="2971225"/>
        <a:ext cx="7195566" cy="761958"/>
      </dsp:txXfrm>
    </dsp:sp>
    <dsp:sp modelId="{D1C73E56-3AA9-4B45-B439-FA23D939EEC9}">
      <dsp:nvSpPr>
        <dsp:cNvPr id="0" name=""/>
        <dsp:cNvSpPr/>
      </dsp:nvSpPr>
      <dsp:spPr>
        <a:xfrm>
          <a:off x="1621927" y="2971225"/>
          <a:ext cx="761958" cy="761958"/>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p3d z="57200" extrusionH="127000" prstMaterial="plastic">
          <a:bevelT w="431800" h="177800"/>
          <a:bevelB w="8600" h="8600" prst="relaxedInset"/>
        </a:sp3d>
      </dsp:spPr>
      <dsp:style>
        <a:lnRef idx="0">
          <a:scrgbClr r="0" g="0" b="0"/>
        </a:lnRef>
        <a:fillRef idx="1">
          <a:scrgbClr r="0" g="0" b="0"/>
        </a:fillRef>
        <a:effectRef idx="1">
          <a:scrgbClr r="0" g="0" b="0"/>
        </a:effectRef>
        <a:fontRef idx="minor"/>
      </dsp:style>
    </dsp:sp>
    <dsp:sp modelId="{31517D0D-9629-4617-9BAB-DC068BC87612}">
      <dsp:nvSpPr>
        <dsp:cNvPr id="0" name=""/>
        <dsp:cNvSpPr/>
      </dsp:nvSpPr>
      <dsp:spPr>
        <a:xfrm rot="10800000">
          <a:off x="2002906" y="3960633"/>
          <a:ext cx="7195566" cy="761958"/>
        </a:xfrm>
        <a:prstGeom prst="homePlate">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a:noFill/>
        </a:ln>
        <a:effectLst>
          <a:outerShdw blurRad="40000" dist="20000" dir="5400000" rotWithShape="0">
            <a:srgbClr val="000000">
              <a:alpha val="38000"/>
            </a:srgbClr>
          </a:outerShdw>
        </a:effectLst>
        <a:sp3d extrusionH="152400" prstMaterial="metal">
          <a:bevelT w="304800" h="482600"/>
          <a:bevelB w="80600" h="80600"/>
        </a:sp3d>
      </dsp:spPr>
      <dsp:style>
        <a:lnRef idx="0">
          <a:scrgbClr r="0" g="0" b="0"/>
        </a:lnRef>
        <a:fillRef idx="1">
          <a:scrgbClr r="0" g="0" b="0"/>
        </a:fillRef>
        <a:effectRef idx="1">
          <a:scrgbClr r="0" g="0" b="0"/>
        </a:effectRef>
        <a:fontRef idx="minor">
          <a:schemeClr val="dk1"/>
        </a:fontRef>
      </dsp:style>
      <dsp:txBody>
        <a:bodyPr spcFirstLastPara="0" vert="horz" wrap="square" lIns="336003" tIns="83820" rIns="156464" bIns="83820" numCol="1" spcCol="1270" anchor="ctr" anchorCtr="0">
          <a:noAutofit/>
          <a:sp3d extrusionH="25400" contourW="12700">
            <a:bevelT w="38100" h="38100"/>
            <a:bevelB w="38100" h="38100"/>
            <a:contourClr>
              <a:schemeClr val="tx1"/>
            </a:contourClr>
          </a:sp3d>
        </a:bodyPr>
        <a:lstStyle/>
        <a:p>
          <a:pPr lvl="0" algn="ctr" defTabSz="977900" rtl="0">
            <a:lnSpc>
              <a:spcPct val="90000"/>
            </a:lnSpc>
            <a:spcBef>
              <a:spcPct val="0"/>
            </a:spcBef>
            <a:spcAft>
              <a:spcPct val="35000"/>
            </a:spcAft>
          </a:pPr>
          <a:r>
            <a:rPr lang="en-US" sz="2200" b="1" kern="1200" dirty="0" smtClean="0">
              <a:solidFill>
                <a:srgbClr val="002060"/>
              </a:solidFill>
              <a:effectLst>
                <a:outerShdw blurRad="38100" dist="38100" dir="2700000" algn="tl">
                  <a:srgbClr val="000000">
                    <a:alpha val="43137"/>
                  </a:srgbClr>
                </a:outerShdw>
              </a:effectLst>
            </a:rPr>
            <a:t>Urine Drug Screens</a:t>
          </a:r>
          <a:endParaRPr lang="en-US" sz="2200" b="1" kern="1200" dirty="0">
            <a:solidFill>
              <a:srgbClr val="002060"/>
            </a:solidFill>
            <a:effectLst>
              <a:outerShdw blurRad="38100" dist="38100" dir="2700000" algn="tl">
                <a:srgbClr val="000000">
                  <a:alpha val="43137"/>
                </a:srgbClr>
              </a:outerShdw>
            </a:effectLst>
          </a:endParaRPr>
        </a:p>
      </dsp:txBody>
      <dsp:txXfrm rot="10800000">
        <a:off x="2002906" y="3960633"/>
        <a:ext cx="7195566" cy="761958"/>
      </dsp:txXfrm>
    </dsp:sp>
    <dsp:sp modelId="{4721F97D-5CE9-4889-B17A-4CE2549119B9}">
      <dsp:nvSpPr>
        <dsp:cNvPr id="0" name=""/>
        <dsp:cNvSpPr/>
      </dsp:nvSpPr>
      <dsp:spPr>
        <a:xfrm>
          <a:off x="1621927" y="3960633"/>
          <a:ext cx="761958" cy="761958"/>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p3d z="57200" extrusionH="127000" prstMaterial="plastic">
          <a:bevelT w="431800" h="177800"/>
          <a:bevelB w="8600" h="8600"/>
        </a:sp3d>
      </dsp:spPr>
      <dsp:style>
        <a:lnRef idx="0">
          <a:scrgbClr r="0" g="0" b="0"/>
        </a:lnRef>
        <a:fillRef idx="1">
          <a:scrgbClr r="0" g="0" b="0"/>
        </a:fillRef>
        <a:effectRef idx="1">
          <a:scrgbClr r="0" g="0" b="0"/>
        </a:effectRef>
        <a:fontRef idx="minor"/>
      </dsp:style>
    </dsp:sp>
    <dsp:sp modelId="{82A933BD-B51D-443B-85B4-B548F2C7B02D}">
      <dsp:nvSpPr>
        <dsp:cNvPr id="0" name=""/>
        <dsp:cNvSpPr/>
      </dsp:nvSpPr>
      <dsp:spPr>
        <a:xfrm rot="10800000">
          <a:off x="2002906" y="4950042"/>
          <a:ext cx="7195566" cy="761958"/>
        </a:xfrm>
        <a:prstGeom prst="homePlate">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a:noFill/>
        </a:ln>
        <a:effectLst>
          <a:outerShdw blurRad="40000" dist="20000" dir="5400000" rotWithShape="0">
            <a:srgbClr val="000000">
              <a:alpha val="38000"/>
            </a:srgbClr>
          </a:outerShdw>
        </a:effectLst>
        <a:sp3d extrusionH="152400" prstMaterial="metal">
          <a:bevelT w="304800" h="482600"/>
          <a:bevelB w="80600" h="80600"/>
        </a:sp3d>
      </dsp:spPr>
      <dsp:style>
        <a:lnRef idx="0">
          <a:scrgbClr r="0" g="0" b="0"/>
        </a:lnRef>
        <a:fillRef idx="1">
          <a:scrgbClr r="0" g="0" b="0"/>
        </a:fillRef>
        <a:effectRef idx="1">
          <a:scrgbClr r="0" g="0" b="0"/>
        </a:effectRef>
        <a:fontRef idx="minor">
          <a:schemeClr val="dk1"/>
        </a:fontRef>
      </dsp:style>
      <dsp:txBody>
        <a:bodyPr spcFirstLastPara="0" vert="horz" wrap="square" lIns="336003" tIns="83820" rIns="156464" bIns="83820" numCol="1" spcCol="1270" anchor="ctr" anchorCtr="0">
          <a:noAutofit/>
          <a:sp3d extrusionH="25400" contourW="12700">
            <a:bevelT w="38100" h="38100"/>
            <a:bevelB w="38100" h="38100"/>
            <a:contourClr>
              <a:schemeClr val="tx1"/>
            </a:contourClr>
          </a:sp3d>
        </a:bodyPr>
        <a:lstStyle/>
        <a:p>
          <a:pPr lvl="0" algn="ctr" defTabSz="977900" rtl="0">
            <a:lnSpc>
              <a:spcPct val="90000"/>
            </a:lnSpc>
            <a:spcBef>
              <a:spcPct val="0"/>
            </a:spcBef>
            <a:spcAft>
              <a:spcPct val="35000"/>
            </a:spcAft>
          </a:pPr>
          <a:r>
            <a:rPr lang="en-US" sz="2200" b="1" kern="1200" dirty="0" smtClean="0">
              <a:solidFill>
                <a:srgbClr val="002060"/>
              </a:solidFill>
              <a:effectLst>
                <a:outerShdw blurRad="38100" dist="38100" dir="2700000" algn="tl">
                  <a:srgbClr val="000000">
                    <a:alpha val="43137"/>
                  </a:srgbClr>
                </a:outerShdw>
              </a:effectLst>
            </a:rPr>
            <a:t>Purposeful Incarceration</a:t>
          </a:r>
          <a:endParaRPr lang="en-US" sz="2200" b="1" kern="1200" dirty="0">
            <a:solidFill>
              <a:srgbClr val="002060"/>
            </a:solidFill>
            <a:effectLst>
              <a:outerShdw blurRad="38100" dist="38100" dir="2700000" algn="tl">
                <a:srgbClr val="000000">
                  <a:alpha val="43137"/>
                </a:srgbClr>
              </a:outerShdw>
            </a:effectLst>
          </a:endParaRPr>
        </a:p>
      </dsp:txBody>
      <dsp:txXfrm rot="10800000">
        <a:off x="2002906" y="4950042"/>
        <a:ext cx="7195566" cy="761958"/>
      </dsp:txXfrm>
    </dsp:sp>
    <dsp:sp modelId="{02716C3C-904E-49DA-A5AE-81962E05E4E8}">
      <dsp:nvSpPr>
        <dsp:cNvPr id="0" name=""/>
        <dsp:cNvSpPr/>
      </dsp:nvSpPr>
      <dsp:spPr>
        <a:xfrm>
          <a:off x="1621927" y="4950042"/>
          <a:ext cx="761958" cy="761958"/>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p3d z="57200" extrusionH="127000" prstMaterial="plastic">
          <a:bevelT w="431800" h="177800"/>
          <a:bevelB w="8600" h="86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A78B8F-E360-44FF-B66A-F8B8D383C9CD}">
      <dsp:nvSpPr>
        <dsp:cNvPr id="0" name=""/>
        <dsp:cNvSpPr/>
      </dsp:nvSpPr>
      <dsp:spPr>
        <a:xfrm rot="5400000">
          <a:off x="4870965" y="-1846019"/>
          <a:ext cx="1139428" cy="5120640"/>
        </a:xfrm>
        <a:prstGeom prst="round2SameRect">
          <a:avLst/>
        </a:prstGeom>
        <a:solidFill>
          <a:schemeClr val="accent2">
            <a:alpha val="90000"/>
            <a:tint val="55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No time cut</a:t>
          </a:r>
          <a:endParaRPr lang="en-US" sz="1800" kern="1200" dirty="0"/>
        </a:p>
      </dsp:txBody>
      <dsp:txXfrm rot="5400000">
        <a:off x="4870965" y="-1846019"/>
        <a:ext cx="1139428" cy="5120640"/>
      </dsp:txXfrm>
    </dsp:sp>
    <dsp:sp modelId="{0D1B3EA2-EA1B-4194-8BBD-4839781C023F}">
      <dsp:nvSpPr>
        <dsp:cNvPr id="0" name=""/>
        <dsp:cNvSpPr/>
      </dsp:nvSpPr>
      <dsp:spPr>
        <a:xfrm>
          <a:off x="0" y="2158"/>
          <a:ext cx="2880360" cy="1424285"/>
        </a:xfrm>
        <a:prstGeom prst="roundRect">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kern="1200" dirty="0" smtClean="0">
              <a:solidFill>
                <a:schemeClr val="accent2">
                  <a:lumMod val="25000"/>
                </a:schemeClr>
              </a:solidFill>
            </a:rPr>
            <a:t>Phase 1: Education </a:t>
          </a:r>
          <a:endParaRPr lang="en-US" sz="2900" kern="1200" dirty="0">
            <a:solidFill>
              <a:schemeClr val="accent2">
                <a:lumMod val="25000"/>
              </a:schemeClr>
            </a:solidFill>
          </a:endParaRPr>
        </a:p>
      </dsp:txBody>
      <dsp:txXfrm>
        <a:off x="0" y="2158"/>
        <a:ext cx="2880360" cy="1424285"/>
      </dsp:txXfrm>
    </dsp:sp>
    <dsp:sp modelId="{E62D9C4E-35AF-46F4-B508-F17F800FA33C}">
      <dsp:nvSpPr>
        <dsp:cNvPr id="0" name=""/>
        <dsp:cNvSpPr/>
      </dsp:nvSpPr>
      <dsp:spPr>
        <a:xfrm rot="5400000">
          <a:off x="4870965" y="-350520"/>
          <a:ext cx="1139428" cy="5120640"/>
        </a:xfrm>
        <a:prstGeom prst="round2SameRect">
          <a:avLst/>
        </a:prstGeom>
        <a:solidFill>
          <a:schemeClr val="accent2">
            <a:alpha val="90000"/>
            <a:tint val="55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Substance Abuse treatment with an emphasis on Cognitive      Behavioral Approaches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Up to 90 day time cut</a:t>
          </a:r>
          <a:endParaRPr lang="en-US" sz="1600" kern="1200" dirty="0"/>
        </a:p>
      </dsp:txBody>
      <dsp:txXfrm rot="5400000">
        <a:off x="4870965" y="-350520"/>
        <a:ext cx="1139428" cy="5120640"/>
      </dsp:txXfrm>
    </dsp:sp>
    <dsp:sp modelId="{4E922868-48CC-4738-AFBF-C57DCDDFE472}">
      <dsp:nvSpPr>
        <dsp:cNvPr id="0" name=""/>
        <dsp:cNvSpPr/>
      </dsp:nvSpPr>
      <dsp:spPr>
        <a:xfrm>
          <a:off x="0" y="1497657"/>
          <a:ext cx="2880360" cy="1424285"/>
        </a:xfrm>
        <a:prstGeom prst="roundRect">
          <a:avLst/>
        </a:prstGeom>
        <a:solidFill>
          <a:schemeClr val="accent2">
            <a:shade val="50000"/>
            <a:hueOff val="0"/>
            <a:satOff val="51958"/>
            <a:lumOff val="19875"/>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kern="1200" dirty="0" smtClean="0">
              <a:solidFill>
                <a:schemeClr val="accent2">
                  <a:lumMod val="25000"/>
                </a:schemeClr>
              </a:solidFill>
            </a:rPr>
            <a:t>Phase 2: Primary Treatment </a:t>
          </a:r>
          <a:endParaRPr lang="en-US" sz="2900" kern="1200" dirty="0">
            <a:solidFill>
              <a:schemeClr val="accent2">
                <a:lumMod val="25000"/>
              </a:schemeClr>
            </a:solidFill>
          </a:endParaRPr>
        </a:p>
      </dsp:txBody>
      <dsp:txXfrm>
        <a:off x="0" y="1497657"/>
        <a:ext cx="2880360" cy="1424285"/>
      </dsp:txXfrm>
    </dsp:sp>
    <dsp:sp modelId="{DC8C589D-187A-449B-8D30-2FF16E773A03}">
      <dsp:nvSpPr>
        <dsp:cNvPr id="0" name=""/>
        <dsp:cNvSpPr/>
      </dsp:nvSpPr>
      <dsp:spPr>
        <a:xfrm rot="5400000">
          <a:off x="4870965" y="1144979"/>
          <a:ext cx="1139428" cy="5120640"/>
        </a:xfrm>
        <a:prstGeom prst="round2SameRect">
          <a:avLst/>
        </a:prstGeom>
        <a:solidFill>
          <a:schemeClr val="accent2">
            <a:alpha val="90000"/>
            <a:tint val="55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Focus is on maintaining sobriety</a:t>
          </a:r>
          <a:endParaRPr lang="en-US" sz="1600" kern="1200" dirty="0"/>
        </a:p>
        <a:p>
          <a:pPr marL="171450" lvl="1" indent="-171450" algn="l" defTabSz="711200" rtl="0">
            <a:lnSpc>
              <a:spcPct val="90000"/>
            </a:lnSpc>
            <a:spcBef>
              <a:spcPct val="0"/>
            </a:spcBef>
            <a:spcAft>
              <a:spcPct val="15000"/>
            </a:spcAft>
            <a:buChar char="••"/>
          </a:pPr>
          <a:r>
            <a:rPr lang="en-US" sz="1600" kern="1200" dirty="0" smtClean="0"/>
            <a:t>Life skills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Support group participation</a:t>
          </a:r>
          <a:endParaRPr lang="en-US" sz="1600" kern="1200" dirty="0"/>
        </a:p>
        <a:p>
          <a:pPr marL="171450" lvl="1" indent="-171450" algn="l" defTabSz="711200" rtl="0">
            <a:lnSpc>
              <a:spcPct val="90000"/>
            </a:lnSpc>
            <a:spcBef>
              <a:spcPct val="0"/>
            </a:spcBef>
            <a:spcAft>
              <a:spcPct val="15000"/>
            </a:spcAft>
            <a:buChar char="••"/>
          </a:pPr>
          <a:r>
            <a:rPr lang="en-US" sz="1600" kern="1200" dirty="0" smtClean="0"/>
            <a:t>Up to 30 day time cut for each of the 3 segments  </a:t>
          </a:r>
          <a:endParaRPr lang="en-US" sz="1600" kern="1200" dirty="0"/>
        </a:p>
      </dsp:txBody>
      <dsp:txXfrm rot="5400000">
        <a:off x="4870965" y="1144979"/>
        <a:ext cx="1139428" cy="5120640"/>
      </dsp:txXfrm>
    </dsp:sp>
    <dsp:sp modelId="{0A7E8D5B-C6C9-4EDB-8CB9-05587B32B152}">
      <dsp:nvSpPr>
        <dsp:cNvPr id="0" name=""/>
        <dsp:cNvSpPr/>
      </dsp:nvSpPr>
      <dsp:spPr>
        <a:xfrm>
          <a:off x="0" y="2993156"/>
          <a:ext cx="2880360" cy="1424285"/>
        </a:xfrm>
        <a:prstGeom prst="roundRect">
          <a:avLst/>
        </a:prstGeom>
        <a:solidFill>
          <a:schemeClr val="accent2">
            <a:shade val="50000"/>
            <a:hueOff val="0"/>
            <a:satOff val="51958"/>
            <a:lumOff val="19875"/>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kern="1200" dirty="0" smtClean="0">
              <a:solidFill>
                <a:schemeClr val="accent2">
                  <a:lumMod val="25000"/>
                </a:schemeClr>
              </a:solidFill>
            </a:rPr>
            <a:t>Phase 3: Relapse prevention </a:t>
          </a:r>
          <a:endParaRPr lang="en-US" sz="2900" kern="1200" dirty="0">
            <a:solidFill>
              <a:schemeClr val="accent2">
                <a:lumMod val="25000"/>
              </a:schemeClr>
            </a:solidFill>
          </a:endParaRPr>
        </a:p>
      </dsp:txBody>
      <dsp:txXfrm>
        <a:off x="0" y="2993156"/>
        <a:ext cx="2880360" cy="142428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E59D54-88F0-4E34-BB2F-7DE949053CFB}">
      <dsp:nvSpPr>
        <dsp:cNvPr id="0" name=""/>
        <dsp:cNvSpPr/>
      </dsp:nvSpPr>
      <dsp:spPr>
        <a:xfrm>
          <a:off x="0" y="279846"/>
          <a:ext cx="2509420" cy="3477319"/>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To create and foster a working relationship between the IDOC’s Therapeutic Communities and  the Indiana Judicial System.</a:t>
          </a:r>
          <a:endParaRPr lang="en-US" sz="1800" kern="1200" dirty="0">
            <a:solidFill>
              <a:schemeClr val="tx1"/>
            </a:solidFill>
          </a:endParaRPr>
        </a:p>
      </dsp:txBody>
      <dsp:txXfrm>
        <a:off x="0" y="279846"/>
        <a:ext cx="2509420" cy="3477319"/>
      </dsp:txXfrm>
    </dsp:sp>
    <dsp:sp modelId="{2AF7318B-825D-4096-9932-AF8CB1379B4A}">
      <dsp:nvSpPr>
        <dsp:cNvPr id="0" name=""/>
        <dsp:cNvSpPr/>
      </dsp:nvSpPr>
      <dsp:spPr>
        <a:xfrm>
          <a:off x="2650719" y="296007"/>
          <a:ext cx="2640419" cy="3448815"/>
        </a:xfrm>
        <a:prstGeom prst="roundRect">
          <a:avLst>
            <a:gd name="adj" fmla="val 10000"/>
          </a:avLst>
        </a:prstGeom>
        <a:gradFill rotWithShape="0">
          <a:gsLst>
            <a:gs pos="0">
              <a:schemeClr val="accent2">
                <a:shade val="50000"/>
                <a:hueOff val="0"/>
                <a:satOff val="51958"/>
                <a:lumOff val="19875"/>
                <a:alphaOff val="0"/>
                <a:shade val="51000"/>
                <a:satMod val="130000"/>
              </a:schemeClr>
            </a:gs>
            <a:gs pos="80000">
              <a:schemeClr val="accent2">
                <a:shade val="50000"/>
                <a:hueOff val="0"/>
                <a:satOff val="51958"/>
                <a:lumOff val="19875"/>
                <a:alphaOff val="0"/>
                <a:shade val="93000"/>
                <a:satMod val="130000"/>
              </a:schemeClr>
            </a:gs>
            <a:gs pos="100000">
              <a:schemeClr val="accent2">
                <a:shade val="50000"/>
                <a:hueOff val="0"/>
                <a:satOff val="51958"/>
                <a:lumOff val="198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rPr>
            <a:t>Judges can sentence chemically addicted offenders and document that they will ”Consider a sentence modification” should the offender successfully complete a therapeutic community.</a:t>
          </a:r>
          <a:endParaRPr lang="en-US" sz="2000" kern="1200" dirty="0">
            <a:solidFill>
              <a:schemeClr val="tx1"/>
            </a:solidFill>
          </a:endParaRPr>
        </a:p>
      </dsp:txBody>
      <dsp:txXfrm>
        <a:off x="2650719" y="296007"/>
        <a:ext cx="2640419" cy="3448815"/>
      </dsp:txXfrm>
    </dsp:sp>
    <dsp:sp modelId="{72F163A5-5E45-4AFF-8FB0-78CBE66E8970}">
      <dsp:nvSpPr>
        <dsp:cNvPr id="0" name=""/>
        <dsp:cNvSpPr/>
      </dsp:nvSpPr>
      <dsp:spPr>
        <a:xfrm>
          <a:off x="5444722" y="296007"/>
          <a:ext cx="2764534" cy="2238100"/>
        </a:xfrm>
        <a:prstGeom prst="roundRect">
          <a:avLst>
            <a:gd name="adj" fmla="val 10000"/>
          </a:avLst>
        </a:prstGeom>
        <a:gradFill rotWithShape="0">
          <a:gsLst>
            <a:gs pos="0">
              <a:schemeClr val="accent2">
                <a:shade val="50000"/>
                <a:hueOff val="0"/>
                <a:satOff val="51958"/>
                <a:lumOff val="19875"/>
                <a:alphaOff val="0"/>
                <a:shade val="51000"/>
                <a:satMod val="130000"/>
              </a:schemeClr>
            </a:gs>
            <a:gs pos="80000">
              <a:schemeClr val="accent2">
                <a:shade val="50000"/>
                <a:hueOff val="0"/>
                <a:satOff val="51958"/>
                <a:lumOff val="19875"/>
                <a:alphaOff val="0"/>
                <a:shade val="93000"/>
                <a:satMod val="130000"/>
              </a:schemeClr>
            </a:gs>
            <a:gs pos="100000">
              <a:schemeClr val="accent2">
                <a:shade val="50000"/>
                <a:hueOff val="0"/>
                <a:satOff val="51958"/>
                <a:lumOff val="198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rPr>
            <a:t>The offender can receive treatment and be returned to the community through existing community programs such as:</a:t>
          </a:r>
          <a:endParaRPr lang="en-US" sz="2000" kern="1200" dirty="0">
            <a:solidFill>
              <a:schemeClr val="tx1"/>
            </a:solidFill>
          </a:endParaRPr>
        </a:p>
      </dsp:txBody>
      <dsp:txXfrm>
        <a:off x="5444722" y="296007"/>
        <a:ext cx="2764534" cy="2238100"/>
      </dsp:txXfrm>
    </dsp:sp>
    <dsp:sp modelId="{62BA64D9-27F6-4139-ACF9-43797472BB51}">
      <dsp:nvSpPr>
        <dsp:cNvPr id="0" name=""/>
        <dsp:cNvSpPr/>
      </dsp:nvSpPr>
      <dsp:spPr>
        <a:xfrm>
          <a:off x="5721176" y="2534107"/>
          <a:ext cx="506207" cy="351143"/>
        </a:xfrm>
        <a:custGeom>
          <a:avLst/>
          <a:gdLst/>
          <a:ahLst/>
          <a:cxnLst/>
          <a:rect l="0" t="0" r="0" b="0"/>
          <a:pathLst>
            <a:path>
              <a:moveTo>
                <a:pt x="0" y="0"/>
              </a:moveTo>
              <a:lnTo>
                <a:pt x="0" y="351143"/>
              </a:lnTo>
              <a:lnTo>
                <a:pt x="506207" y="351143"/>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EA29A39-C7F0-431F-8F0E-DBFE99F4F58C}">
      <dsp:nvSpPr>
        <dsp:cNvPr id="0" name=""/>
        <dsp:cNvSpPr/>
      </dsp:nvSpPr>
      <dsp:spPr>
        <a:xfrm>
          <a:off x="6227383" y="2654521"/>
          <a:ext cx="1298128" cy="461460"/>
        </a:xfrm>
        <a:prstGeom prst="roundRect">
          <a:avLst>
            <a:gd name="adj" fmla="val 10000"/>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t>Re-Entry Courts</a:t>
          </a:r>
          <a:endParaRPr lang="en-US" sz="1100" kern="1200" dirty="0"/>
        </a:p>
      </dsp:txBody>
      <dsp:txXfrm>
        <a:off x="6227383" y="2654521"/>
        <a:ext cx="1298128" cy="461460"/>
      </dsp:txXfrm>
    </dsp:sp>
    <dsp:sp modelId="{976BFEDE-F961-46F4-8175-A02294C66DB3}">
      <dsp:nvSpPr>
        <dsp:cNvPr id="0" name=""/>
        <dsp:cNvSpPr/>
      </dsp:nvSpPr>
      <dsp:spPr>
        <a:xfrm>
          <a:off x="5721176" y="2534107"/>
          <a:ext cx="446113" cy="906912"/>
        </a:xfrm>
        <a:custGeom>
          <a:avLst/>
          <a:gdLst/>
          <a:ahLst/>
          <a:cxnLst/>
          <a:rect l="0" t="0" r="0" b="0"/>
          <a:pathLst>
            <a:path>
              <a:moveTo>
                <a:pt x="0" y="0"/>
              </a:moveTo>
              <a:lnTo>
                <a:pt x="0" y="906912"/>
              </a:lnTo>
              <a:lnTo>
                <a:pt x="446113" y="906912"/>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E54891F-ACEC-43AA-9872-AD736A831AE6}">
      <dsp:nvSpPr>
        <dsp:cNvPr id="0" name=""/>
        <dsp:cNvSpPr/>
      </dsp:nvSpPr>
      <dsp:spPr>
        <a:xfrm>
          <a:off x="6167290" y="3210290"/>
          <a:ext cx="1418314" cy="461460"/>
        </a:xfrm>
        <a:prstGeom prst="roundRect">
          <a:avLst>
            <a:gd name="adj" fmla="val 10000"/>
          </a:avLst>
        </a:prstGeom>
        <a:solidFill>
          <a:schemeClr val="lt1">
            <a:alpha val="90000"/>
            <a:hueOff val="0"/>
            <a:satOff val="0"/>
            <a:lumOff val="0"/>
            <a:alphaOff val="0"/>
          </a:schemeClr>
        </a:solidFill>
        <a:ln w="9525" cap="flat" cmpd="sng" algn="ctr">
          <a:solidFill>
            <a:schemeClr val="accent2">
              <a:shade val="50000"/>
              <a:hueOff val="0"/>
              <a:satOff val="38969"/>
              <a:lumOff val="1441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t>CTP Program</a:t>
          </a:r>
          <a:endParaRPr lang="en-US" sz="1100" kern="1200" dirty="0"/>
        </a:p>
      </dsp:txBody>
      <dsp:txXfrm>
        <a:off x="6167290" y="3210290"/>
        <a:ext cx="1418314" cy="461460"/>
      </dsp:txXfrm>
    </dsp:sp>
    <dsp:sp modelId="{41A56420-8A8E-4FDF-B22A-D0E6D54B0792}">
      <dsp:nvSpPr>
        <dsp:cNvPr id="0" name=""/>
        <dsp:cNvSpPr/>
      </dsp:nvSpPr>
      <dsp:spPr>
        <a:xfrm>
          <a:off x="5721176" y="2534107"/>
          <a:ext cx="446113" cy="1483737"/>
        </a:xfrm>
        <a:custGeom>
          <a:avLst/>
          <a:gdLst/>
          <a:ahLst/>
          <a:cxnLst/>
          <a:rect l="0" t="0" r="0" b="0"/>
          <a:pathLst>
            <a:path>
              <a:moveTo>
                <a:pt x="0" y="0"/>
              </a:moveTo>
              <a:lnTo>
                <a:pt x="0" y="1483737"/>
              </a:lnTo>
              <a:lnTo>
                <a:pt x="446113" y="1483737"/>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ECEAA29-00DA-469E-B1E0-9C35B6EBEE69}">
      <dsp:nvSpPr>
        <dsp:cNvPr id="0" name=""/>
        <dsp:cNvSpPr/>
      </dsp:nvSpPr>
      <dsp:spPr>
        <a:xfrm>
          <a:off x="6167290" y="3787115"/>
          <a:ext cx="1418314" cy="461460"/>
        </a:xfrm>
        <a:prstGeom prst="roundRect">
          <a:avLst>
            <a:gd name="adj" fmla="val 10000"/>
          </a:avLst>
        </a:prstGeom>
        <a:solidFill>
          <a:schemeClr val="lt1">
            <a:alpha val="90000"/>
            <a:hueOff val="0"/>
            <a:satOff val="0"/>
            <a:lumOff val="0"/>
            <a:alphaOff val="0"/>
          </a:schemeClr>
        </a:solidFill>
        <a:ln w="9525" cap="flat" cmpd="sng" algn="ctr">
          <a:solidFill>
            <a:schemeClr val="accent2">
              <a:shade val="50000"/>
              <a:hueOff val="0"/>
              <a:satOff val="77937"/>
              <a:lumOff val="2882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t>Community Work Release</a:t>
          </a:r>
          <a:endParaRPr lang="en-US" sz="1100" kern="1200" dirty="0"/>
        </a:p>
      </dsp:txBody>
      <dsp:txXfrm>
        <a:off x="6167290" y="3787115"/>
        <a:ext cx="1418314" cy="461460"/>
      </dsp:txXfrm>
    </dsp:sp>
    <dsp:sp modelId="{04D4FF84-542A-42DB-8CF3-8AFB1160BCB9}">
      <dsp:nvSpPr>
        <dsp:cNvPr id="0" name=""/>
        <dsp:cNvSpPr/>
      </dsp:nvSpPr>
      <dsp:spPr>
        <a:xfrm>
          <a:off x="5721176" y="2534107"/>
          <a:ext cx="438324" cy="2116076"/>
        </a:xfrm>
        <a:custGeom>
          <a:avLst/>
          <a:gdLst/>
          <a:ahLst/>
          <a:cxnLst/>
          <a:rect l="0" t="0" r="0" b="0"/>
          <a:pathLst>
            <a:path>
              <a:moveTo>
                <a:pt x="0" y="0"/>
              </a:moveTo>
              <a:lnTo>
                <a:pt x="0" y="2116076"/>
              </a:lnTo>
              <a:lnTo>
                <a:pt x="438324" y="2116076"/>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E33A3F-A9AE-4810-B071-E160307FAAD5}">
      <dsp:nvSpPr>
        <dsp:cNvPr id="0" name=""/>
        <dsp:cNvSpPr/>
      </dsp:nvSpPr>
      <dsp:spPr>
        <a:xfrm>
          <a:off x="6159500" y="4419454"/>
          <a:ext cx="1417155" cy="461460"/>
        </a:xfrm>
        <a:prstGeom prst="roundRect">
          <a:avLst>
            <a:gd name="adj" fmla="val 10000"/>
          </a:avLst>
        </a:prstGeom>
        <a:solidFill>
          <a:schemeClr val="lt1">
            <a:alpha val="90000"/>
            <a:hueOff val="0"/>
            <a:satOff val="0"/>
            <a:lumOff val="0"/>
            <a:alphaOff val="0"/>
          </a:schemeClr>
        </a:solidFill>
        <a:ln w="9525" cap="flat" cmpd="sng" algn="ctr">
          <a:solidFill>
            <a:schemeClr val="accent2">
              <a:shade val="50000"/>
              <a:hueOff val="0"/>
              <a:satOff val="38969"/>
              <a:lumOff val="1441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t>Other available Community Services</a:t>
          </a:r>
          <a:endParaRPr lang="en-US" sz="1100" kern="1200" dirty="0"/>
        </a:p>
      </dsp:txBody>
      <dsp:txXfrm>
        <a:off x="6159500" y="4419454"/>
        <a:ext cx="1417155" cy="4614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2C1AE9-301D-4230-B110-F3683910A7B0}">
      <dsp:nvSpPr>
        <dsp:cNvPr id="0" name=""/>
        <dsp:cNvSpPr/>
      </dsp:nvSpPr>
      <dsp:spPr>
        <a:xfrm>
          <a:off x="1832945" y="1527"/>
          <a:ext cx="6072997" cy="889527"/>
        </a:xfrm>
        <a:prstGeom prst="roundRect">
          <a:avLst/>
        </a:prstGeom>
        <a:solidFill>
          <a:schemeClr val="accent2">
            <a:shade val="5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US" sz="1500" b="1" kern="1200" dirty="0" smtClean="0"/>
            <a:t>  </a:t>
          </a:r>
          <a:r>
            <a:rPr lang="en-US" sz="1800" b="1" kern="1200" dirty="0" smtClean="0"/>
            <a:t>Literacy  &amp; Creative Problem Solving for Re-Entry</a:t>
          </a:r>
          <a:endParaRPr lang="en-US" sz="1500" b="1" kern="1200" dirty="0" smtClean="0"/>
        </a:p>
        <a:p>
          <a:pPr lvl="0" algn="ctr" defTabSz="666750" rtl="0">
            <a:lnSpc>
              <a:spcPct val="90000"/>
            </a:lnSpc>
            <a:spcBef>
              <a:spcPct val="0"/>
            </a:spcBef>
            <a:spcAft>
              <a:spcPct val="35000"/>
            </a:spcAft>
          </a:pPr>
          <a:r>
            <a:rPr lang="en-US" sz="1500" kern="1200" dirty="0" smtClean="0"/>
            <a:t>6 month program 6</a:t>
          </a:r>
          <a:r>
            <a:rPr lang="en-US" sz="1500" kern="1200" baseline="30000" dirty="0" smtClean="0"/>
            <a:t>th</a:t>
          </a:r>
          <a:r>
            <a:rPr lang="en-US" sz="1500" kern="1200" dirty="0" smtClean="0"/>
            <a:t> grade level</a:t>
          </a:r>
        </a:p>
        <a:p>
          <a:pPr lvl="0" algn="ctr" defTabSz="666750" rtl="0">
            <a:lnSpc>
              <a:spcPct val="90000"/>
            </a:lnSpc>
            <a:spcBef>
              <a:spcPct val="0"/>
            </a:spcBef>
            <a:spcAft>
              <a:spcPct val="35000"/>
            </a:spcAft>
          </a:pPr>
          <a:endParaRPr lang="en-US" sz="1500" kern="1200" dirty="0"/>
        </a:p>
      </dsp:txBody>
      <dsp:txXfrm>
        <a:off x="1832945" y="1527"/>
        <a:ext cx="6072997" cy="889527"/>
      </dsp:txXfrm>
    </dsp:sp>
    <dsp:sp modelId="{DA7F1C4A-0E76-4644-ACF7-043AAB51A30D}">
      <dsp:nvSpPr>
        <dsp:cNvPr id="0" name=""/>
        <dsp:cNvSpPr/>
      </dsp:nvSpPr>
      <dsp:spPr>
        <a:xfrm>
          <a:off x="1832945" y="935531"/>
          <a:ext cx="6072997" cy="889527"/>
        </a:xfrm>
        <a:prstGeom prst="roundRect">
          <a:avLst/>
        </a:prstGeom>
        <a:solidFill>
          <a:schemeClr val="accent2">
            <a:shade val="50000"/>
            <a:hueOff val="0"/>
            <a:satOff val="25979"/>
            <a:lumOff val="9937"/>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US" sz="1500" kern="1200" dirty="0" smtClean="0"/>
            <a:t> </a:t>
          </a:r>
          <a:r>
            <a:rPr lang="en-US" sz="1800" b="1" kern="1200" dirty="0" smtClean="0"/>
            <a:t>GED </a:t>
          </a:r>
          <a:endParaRPr lang="en-US" sz="1500" b="1" kern="1200" dirty="0" smtClean="0"/>
        </a:p>
        <a:p>
          <a:pPr lvl="0" algn="ctr" defTabSz="666750" rtl="0">
            <a:lnSpc>
              <a:spcPct val="90000"/>
            </a:lnSpc>
            <a:spcBef>
              <a:spcPct val="0"/>
            </a:spcBef>
            <a:spcAft>
              <a:spcPct val="35000"/>
            </a:spcAft>
          </a:pPr>
          <a:r>
            <a:rPr lang="en-US" sz="1500" kern="1200" dirty="0" smtClean="0"/>
            <a:t>6-9 month program </a:t>
          </a:r>
        </a:p>
        <a:p>
          <a:pPr lvl="0" algn="ctr" defTabSz="666750" rtl="0">
            <a:lnSpc>
              <a:spcPct val="90000"/>
            </a:lnSpc>
            <a:spcBef>
              <a:spcPct val="0"/>
            </a:spcBef>
            <a:spcAft>
              <a:spcPct val="35000"/>
            </a:spcAft>
          </a:pPr>
          <a:r>
            <a:rPr lang="en-US" sz="1500" kern="1200" dirty="0" smtClean="0"/>
            <a:t>6 month time cut</a:t>
          </a:r>
          <a:endParaRPr lang="en-US" sz="1500" kern="1200" dirty="0"/>
        </a:p>
      </dsp:txBody>
      <dsp:txXfrm>
        <a:off x="1832945" y="935531"/>
        <a:ext cx="6072997" cy="889527"/>
      </dsp:txXfrm>
    </dsp:sp>
    <dsp:sp modelId="{AA643941-3993-4C07-BC71-D7E09EFB386F}">
      <dsp:nvSpPr>
        <dsp:cNvPr id="0" name=""/>
        <dsp:cNvSpPr/>
      </dsp:nvSpPr>
      <dsp:spPr>
        <a:xfrm>
          <a:off x="1832945" y="1869534"/>
          <a:ext cx="6087709" cy="889527"/>
        </a:xfrm>
        <a:prstGeom prst="roundRect">
          <a:avLst/>
        </a:prstGeom>
        <a:solidFill>
          <a:schemeClr val="accent2">
            <a:shade val="50000"/>
            <a:hueOff val="0"/>
            <a:satOff val="51958"/>
            <a:lumOff val="1987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US" sz="1500" kern="1200" dirty="0" smtClean="0"/>
            <a:t>   </a:t>
          </a:r>
          <a:r>
            <a:rPr lang="en-US" sz="1800" b="1" kern="1200" dirty="0" smtClean="0"/>
            <a:t>Associates Degree</a:t>
          </a:r>
          <a:endParaRPr lang="en-US" sz="1500" b="1" kern="1200" dirty="0" smtClean="0"/>
        </a:p>
        <a:p>
          <a:pPr lvl="0" algn="ctr" defTabSz="666750" rtl="0">
            <a:lnSpc>
              <a:spcPct val="90000"/>
            </a:lnSpc>
            <a:spcBef>
              <a:spcPct val="0"/>
            </a:spcBef>
            <a:spcAft>
              <a:spcPct val="35000"/>
            </a:spcAft>
          </a:pPr>
          <a:r>
            <a:rPr lang="en-US" sz="1500" kern="1200" dirty="0" smtClean="0"/>
            <a:t>  2 year program </a:t>
          </a:r>
        </a:p>
        <a:p>
          <a:pPr lvl="0" algn="ctr" defTabSz="666750" rtl="0">
            <a:lnSpc>
              <a:spcPct val="90000"/>
            </a:lnSpc>
            <a:spcBef>
              <a:spcPct val="0"/>
            </a:spcBef>
            <a:spcAft>
              <a:spcPct val="35000"/>
            </a:spcAft>
          </a:pPr>
          <a:r>
            <a:rPr lang="en-US" sz="1500" kern="1200" dirty="0" smtClean="0"/>
            <a:t>1 year time cut</a:t>
          </a:r>
          <a:endParaRPr lang="en-US" sz="1500" kern="1200" dirty="0"/>
        </a:p>
      </dsp:txBody>
      <dsp:txXfrm>
        <a:off x="1832945" y="1869534"/>
        <a:ext cx="6087709" cy="889527"/>
      </dsp:txXfrm>
    </dsp:sp>
    <dsp:sp modelId="{46882AB4-614F-4D03-9531-3D737320C825}">
      <dsp:nvSpPr>
        <dsp:cNvPr id="0" name=""/>
        <dsp:cNvSpPr/>
      </dsp:nvSpPr>
      <dsp:spPr>
        <a:xfrm>
          <a:off x="1832945" y="2819398"/>
          <a:ext cx="6072997" cy="889527"/>
        </a:xfrm>
        <a:prstGeom prst="roundRect">
          <a:avLst/>
        </a:prstGeom>
        <a:solidFill>
          <a:schemeClr val="accent2">
            <a:shade val="50000"/>
            <a:hueOff val="0"/>
            <a:satOff val="77937"/>
            <a:lumOff val="2981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  </a:t>
          </a:r>
          <a:r>
            <a:rPr lang="en-US" sz="1800" b="1" kern="1200" dirty="0" smtClean="0"/>
            <a:t>Bachelors Degree</a:t>
          </a:r>
        </a:p>
        <a:p>
          <a:pPr lvl="0" algn="ctr" defTabSz="800100" rtl="0">
            <a:lnSpc>
              <a:spcPct val="90000"/>
            </a:lnSpc>
            <a:spcBef>
              <a:spcPct val="0"/>
            </a:spcBef>
            <a:spcAft>
              <a:spcPct val="35000"/>
            </a:spcAft>
          </a:pPr>
          <a:r>
            <a:rPr lang="en-US" sz="1500" kern="1200" dirty="0" smtClean="0"/>
            <a:t> 4 year program </a:t>
          </a:r>
        </a:p>
        <a:p>
          <a:pPr lvl="0" algn="ctr" defTabSz="800100" rtl="0">
            <a:lnSpc>
              <a:spcPct val="90000"/>
            </a:lnSpc>
            <a:spcBef>
              <a:spcPct val="0"/>
            </a:spcBef>
            <a:spcAft>
              <a:spcPct val="35000"/>
            </a:spcAft>
          </a:pPr>
          <a:r>
            <a:rPr lang="en-US" sz="1500" kern="1200" dirty="0" smtClean="0"/>
            <a:t>2 year time cut</a:t>
          </a:r>
          <a:endParaRPr lang="en-US" sz="1500" kern="1200" dirty="0"/>
        </a:p>
      </dsp:txBody>
      <dsp:txXfrm>
        <a:off x="1832945" y="2819398"/>
        <a:ext cx="6072997" cy="889527"/>
      </dsp:txXfrm>
    </dsp:sp>
    <dsp:sp modelId="{39BF8FCF-336D-499E-97F7-A02C3B2D476F}">
      <dsp:nvSpPr>
        <dsp:cNvPr id="0" name=""/>
        <dsp:cNvSpPr/>
      </dsp:nvSpPr>
      <dsp:spPr>
        <a:xfrm>
          <a:off x="1832945" y="3737541"/>
          <a:ext cx="6087709" cy="889527"/>
        </a:xfrm>
        <a:prstGeom prst="roundRect">
          <a:avLst/>
        </a:prstGeom>
        <a:solidFill>
          <a:schemeClr val="accent2">
            <a:shade val="50000"/>
            <a:hueOff val="0"/>
            <a:satOff val="51958"/>
            <a:lumOff val="1987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US" sz="1500" kern="1200" dirty="0" smtClean="0"/>
            <a:t>   </a:t>
          </a:r>
          <a:r>
            <a:rPr lang="en-US" sz="1800" b="1" kern="1200" dirty="0" smtClean="0"/>
            <a:t>Vocational Program</a:t>
          </a:r>
          <a:endParaRPr lang="en-US" sz="1500" b="1" kern="1200" dirty="0" smtClean="0"/>
        </a:p>
        <a:p>
          <a:pPr lvl="0" algn="ctr" defTabSz="666750" rtl="0">
            <a:lnSpc>
              <a:spcPct val="90000"/>
            </a:lnSpc>
            <a:spcBef>
              <a:spcPct val="0"/>
            </a:spcBef>
            <a:spcAft>
              <a:spcPct val="35000"/>
            </a:spcAft>
          </a:pPr>
          <a:r>
            <a:rPr lang="en-US" sz="1500" kern="1200" dirty="0" smtClean="0"/>
            <a:t> 6 month program </a:t>
          </a:r>
        </a:p>
        <a:p>
          <a:pPr lvl="0" algn="ctr" defTabSz="666750" rtl="0">
            <a:lnSpc>
              <a:spcPct val="90000"/>
            </a:lnSpc>
            <a:spcBef>
              <a:spcPct val="0"/>
            </a:spcBef>
            <a:spcAft>
              <a:spcPct val="35000"/>
            </a:spcAft>
          </a:pPr>
          <a:r>
            <a:rPr lang="en-US" sz="1500" kern="1200" dirty="0" smtClean="0"/>
            <a:t>    up to 6 month time cut  </a:t>
          </a:r>
          <a:endParaRPr lang="en-US" sz="1500" kern="1200" dirty="0"/>
        </a:p>
      </dsp:txBody>
      <dsp:txXfrm>
        <a:off x="1832945" y="3737541"/>
        <a:ext cx="6087709" cy="889527"/>
      </dsp:txXfrm>
    </dsp:sp>
    <dsp:sp modelId="{226FDD8D-41E3-4330-9C12-BDF89750252B}">
      <dsp:nvSpPr>
        <dsp:cNvPr id="0" name=""/>
        <dsp:cNvSpPr/>
      </dsp:nvSpPr>
      <dsp:spPr>
        <a:xfrm>
          <a:off x="1832945" y="4671545"/>
          <a:ext cx="6072997" cy="889527"/>
        </a:xfrm>
        <a:prstGeom prst="roundRect">
          <a:avLst/>
        </a:prstGeom>
        <a:solidFill>
          <a:schemeClr val="accent2">
            <a:shade val="50000"/>
            <a:hueOff val="0"/>
            <a:satOff val="25979"/>
            <a:lumOff val="9937"/>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b="1" kern="1200" dirty="0" smtClean="0"/>
            <a:t>        Department of Labor Apprenticeship Programs  </a:t>
          </a:r>
        </a:p>
        <a:p>
          <a:pPr lvl="0" algn="ctr" defTabSz="800100" rtl="0">
            <a:lnSpc>
              <a:spcPct val="90000"/>
            </a:lnSpc>
            <a:spcBef>
              <a:spcPct val="0"/>
            </a:spcBef>
            <a:spcAft>
              <a:spcPct val="35000"/>
            </a:spcAft>
          </a:pPr>
          <a:r>
            <a:rPr lang="en-US" sz="1500" kern="1200" dirty="0" smtClean="0"/>
            <a:t>1-4 year program </a:t>
          </a:r>
        </a:p>
        <a:p>
          <a:pPr lvl="0" algn="ctr" defTabSz="800100" rtl="0">
            <a:lnSpc>
              <a:spcPct val="90000"/>
            </a:lnSpc>
            <a:spcBef>
              <a:spcPct val="0"/>
            </a:spcBef>
            <a:spcAft>
              <a:spcPct val="35000"/>
            </a:spcAft>
          </a:pPr>
          <a:r>
            <a:rPr lang="en-US" sz="1500" kern="1200" dirty="0" smtClean="0"/>
            <a:t>6 month time cut</a:t>
          </a:r>
          <a:endParaRPr lang="en-US" sz="1500" kern="1200" dirty="0"/>
        </a:p>
      </dsp:txBody>
      <dsp:txXfrm>
        <a:off x="1832945" y="4671545"/>
        <a:ext cx="6072997" cy="88952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A7A8E2-D214-4CE7-AD25-C432F1D3CF0C}">
      <dsp:nvSpPr>
        <dsp:cNvPr id="0" name=""/>
        <dsp:cNvSpPr/>
      </dsp:nvSpPr>
      <dsp:spPr>
        <a:xfrm>
          <a:off x="990575" y="0"/>
          <a:ext cx="5486400" cy="5486400"/>
        </a:xfrm>
        <a:prstGeom prst="diamond">
          <a:avLst/>
        </a:prstGeom>
        <a:solidFill>
          <a:schemeClr val="accent1">
            <a:tint val="55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BB9FE17-54D0-4311-A286-588808B2DFCA}">
      <dsp:nvSpPr>
        <dsp:cNvPr id="0" name=""/>
        <dsp:cNvSpPr/>
      </dsp:nvSpPr>
      <dsp:spPr>
        <a:xfrm>
          <a:off x="1473707" y="521207"/>
          <a:ext cx="2139696" cy="2139696"/>
        </a:xfrm>
        <a:prstGeom prst="roundRect">
          <a:avLst/>
        </a:prstGeom>
        <a:solidFill>
          <a:schemeClr val="accent1">
            <a:shade val="5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1-5 Year Programs</a:t>
          </a:r>
          <a:endParaRPr lang="en-US" sz="2400" kern="1200" dirty="0"/>
        </a:p>
      </dsp:txBody>
      <dsp:txXfrm>
        <a:off x="1473707" y="521207"/>
        <a:ext cx="2139696" cy="2139696"/>
      </dsp:txXfrm>
    </dsp:sp>
    <dsp:sp modelId="{FFD37D7E-99BA-4AE5-9823-75B5ABD1E611}">
      <dsp:nvSpPr>
        <dsp:cNvPr id="0" name=""/>
        <dsp:cNvSpPr/>
      </dsp:nvSpPr>
      <dsp:spPr>
        <a:xfrm>
          <a:off x="3777996" y="521207"/>
          <a:ext cx="2139696" cy="2139696"/>
        </a:xfrm>
        <a:prstGeom prst="roundRect">
          <a:avLst/>
        </a:prstGeom>
        <a:solidFill>
          <a:schemeClr val="accent1">
            <a:shade val="50000"/>
            <a:hueOff val="85672"/>
            <a:satOff val="31925"/>
            <a:lumOff val="1603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65 DOL Occupations</a:t>
          </a:r>
          <a:endParaRPr lang="en-US" sz="2400" kern="1200" dirty="0"/>
        </a:p>
      </dsp:txBody>
      <dsp:txXfrm>
        <a:off x="3777996" y="521207"/>
        <a:ext cx="2139696" cy="2139696"/>
      </dsp:txXfrm>
    </dsp:sp>
    <dsp:sp modelId="{1A9C241E-91FC-4A71-A34E-786C62EF1ED6}">
      <dsp:nvSpPr>
        <dsp:cNvPr id="0" name=""/>
        <dsp:cNvSpPr/>
      </dsp:nvSpPr>
      <dsp:spPr>
        <a:xfrm>
          <a:off x="1473707" y="2825496"/>
          <a:ext cx="2139696" cy="2139696"/>
        </a:xfrm>
        <a:prstGeom prst="roundRect">
          <a:avLst/>
        </a:prstGeom>
        <a:solidFill>
          <a:schemeClr val="accent1">
            <a:shade val="50000"/>
            <a:hueOff val="171344"/>
            <a:satOff val="63850"/>
            <a:lumOff val="3207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483 Completions</a:t>
          </a:r>
        </a:p>
        <a:p>
          <a:pPr lvl="0" algn="ctr" defTabSz="1066800" rtl="0">
            <a:lnSpc>
              <a:spcPct val="90000"/>
            </a:lnSpc>
            <a:spcBef>
              <a:spcPct val="0"/>
            </a:spcBef>
            <a:spcAft>
              <a:spcPct val="35000"/>
            </a:spcAft>
          </a:pPr>
          <a:r>
            <a:rPr lang="en-US" sz="2400" kern="1200" dirty="0" smtClean="0"/>
            <a:t>From July 2010 to June 2011</a:t>
          </a:r>
          <a:endParaRPr lang="en-US" sz="2400" kern="1200" dirty="0"/>
        </a:p>
      </dsp:txBody>
      <dsp:txXfrm>
        <a:off x="1473707" y="2825496"/>
        <a:ext cx="2139696" cy="2139696"/>
      </dsp:txXfrm>
    </dsp:sp>
    <dsp:sp modelId="{2F3899A0-4109-46DB-B6B0-F8C49BE395FD}">
      <dsp:nvSpPr>
        <dsp:cNvPr id="0" name=""/>
        <dsp:cNvSpPr/>
      </dsp:nvSpPr>
      <dsp:spPr>
        <a:xfrm>
          <a:off x="3777996" y="2825496"/>
          <a:ext cx="2139696" cy="2139696"/>
        </a:xfrm>
        <a:prstGeom prst="roundRect">
          <a:avLst/>
        </a:prstGeom>
        <a:solidFill>
          <a:schemeClr val="accent1">
            <a:shade val="50000"/>
            <a:hueOff val="85672"/>
            <a:satOff val="31925"/>
            <a:lumOff val="1603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Department of Labor Certificate</a:t>
          </a:r>
          <a:endParaRPr lang="en-US" sz="2400" kern="1200" dirty="0"/>
        </a:p>
      </dsp:txBody>
      <dsp:txXfrm>
        <a:off x="3777996" y="2825496"/>
        <a:ext cx="2139696" cy="213969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9864C1-5D2D-49C3-8DF3-9BDC67AE40A9}">
      <dsp:nvSpPr>
        <dsp:cNvPr id="0" name=""/>
        <dsp:cNvSpPr/>
      </dsp:nvSpPr>
      <dsp:spPr>
        <a:xfrm rot="16200000">
          <a:off x="457210" y="-412757"/>
          <a:ext cx="1485899" cy="2311414"/>
        </a:xfrm>
        <a:prstGeom prst="round1Rect">
          <a:avLst/>
        </a:prstGeom>
        <a:gradFill rotWithShape="0">
          <a:gsLst>
            <a:gs pos="38000">
              <a:srgbClr val="FFFFFF"/>
            </a:gs>
            <a:gs pos="7001">
              <a:srgbClr val="E6E6E6"/>
            </a:gs>
            <a:gs pos="32001">
              <a:srgbClr val="7D8496"/>
            </a:gs>
            <a:gs pos="47000">
              <a:srgbClr val="E6E6E6"/>
            </a:gs>
            <a:gs pos="85001">
              <a:srgbClr val="7D8496"/>
            </a:gs>
            <a:gs pos="100000">
              <a:srgbClr val="E6E6E6"/>
            </a:gs>
          </a:gsLst>
          <a:lin ang="15000000" scaled="0"/>
        </a:gradFill>
        <a:ln>
          <a:noFill/>
        </a:ln>
        <a:effectLst>
          <a:outerShdw dist="228600" dir="2700000" sx="110000" sy="110000" rotWithShape="0">
            <a:srgbClr val="000000">
              <a:alpha val="40000"/>
            </a:srgbClr>
          </a:outerShdw>
        </a:effectLst>
        <a:scene3d>
          <a:camera prst="orthographicFront">
            <a:rot lat="0" lon="0" rev="0"/>
          </a:camera>
          <a:lightRig rig="balanced" dir="t"/>
        </a:scene3d>
        <a:sp3d extrusionH="508000">
          <a:bevelT/>
          <a:bevelB/>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sp3d extrusionH="76200">
            <a:bevelT w="63500" h="63500"/>
          </a:sp3d>
        </a:bodyPr>
        <a:lstStyle/>
        <a:p>
          <a:pPr lvl="0" algn="ctr" defTabSz="711200" rtl="0">
            <a:lnSpc>
              <a:spcPct val="90000"/>
            </a:lnSpc>
            <a:spcBef>
              <a:spcPct val="0"/>
            </a:spcBef>
            <a:spcAft>
              <a:spcPct val="35000"/>
            </a:spcAft>
          </a:pPr>
          <a:r>
            <a:rPr lang="en-US" sz="1600" b="1" kern="1200" dirty="0" smtClean="0">
              <a:solidFill>
                <a:srgbClr val="002060"/>
              </a:solidFill>
              <a:effectLst>
                <a:outerShdw blurRad="38100" dist="38100" dir="2700000" algn="tl">
                  <a:srgbClr val="000000">
                    <a:alpha val="43137"/>
                  </a:srgbClr>
                </a:outerShdw>
              </a:effectLst>
            </a:rPr>
            <a:t>1 - Kitchen Basics</a:t>
          </a:r>
          <a:endParaRPr lang="en-US" sz="1600" b="1" kern="1200" dirty="0">
            <a:solidFill>
              <a:srgbClr val="002060"/>
            </a:solidFill>
            <a:effectLst>
              <a:outerShdw blurRad="38100" dist="38100" dir="2700000" algn="tl">
                <a:srgbClr val="000000">
                  <a:alpha val="43137"/>
                </a:srgbClr>
              </a:outerShdw>
            </a:effectLst>
          </a:endParaRPr>
        </a:p>
      </dsp:txBody>
      <dsp:txXfrm rot="16200000">
        <a:off x="642948" y="-598494"/>
        <a:ext cx="1114425" cy="2311414"/>
      </dsp:txXfrm>
    </dsp:sp>
    <dsp:sp modelId="{03E32972-C144-4EEB-9CAB-F27C2682FB94}">
      <dsp:nvSpPr>
        <dsp:cNvPr id="0" name=""/>
        <dsp:cNvSpPr/>
      </dsp:nvSpPr>
      <dsp:spPr>
        <a:xfrm>
          <a:off x="2178053" y="0"/>
          <a:ext cx="2133599" cy="1485899"/>
        </a:xfrm>
        <a:prstGeom prst="round1Rect">
          <a:avLst/>
        </a:prstGeom>
        <a:gradFill rotWithShape="0">
          <a:gsLst>
            <a:gs pos="63000">
              <a:srgbClr val="FFFFFF"/>
            </a:gs>
            <a:gs pos="7001">
              <a:srgbClr val="E6E6E6"/>
            </a:gs>
            <a:gs pos="32001">
              <a:srgbClr val="7D8496"/>
            </a:gs>
            <a:gs pos="47000">
              <a:srgbClr val="E6E6E6"/>
            </a:gs>
            <a:gs pos="85001">
              <a:srgbClr val="7D8496"/>
            </a:gs>
            <a:gs pos="100000">
              <a:srgbClr val="E6E6E6"/>
            </a:gs>
          </a:gsLst>
          <a:lin ang="15000000" scaled="0"/>
        </a:gradFill>
        <a:ln>
          <a:solidFill>
            <a:schemeClr val="bg1">
              <a:lumMod val="50000"/>
            </a:schemeClr>
          </a:solidFill>
        </a:ln>
        <a:effectLst>
          <a:outerShdw blurRad="571500" dist="228600" dir="2700000" sx="110000" sy="110000" algn="tl" rotWithShape="0">
            <a:prstClr val="black">
              <a:alpha val="40000"/>
            </a:prstClr>
          </a:outerShdw>
        </a:effectLst>
        <a:scene3d>
          <a:camera prst="orthographicFront"/>
          <a:lightRig rig="freezing" dir="t"/>
        </a:scene3d>
        <a:sp3d extrusionH="508000">
          <a:bevelT/>
          <a:extrusionClr>
            <a:schemeClr val="tx1"/>
          </a:extrusionClr>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sp3d extrusionH="190500"/>
        </a:bodyPr>
        <a:lstStyle/>
        <a:p>
          <a:pPr lvl="0" algn="ctr" defTabSz="800100" rtl="0">
            <a:lnSpc>
              <a:spcPct val="90000"/>
            </a:lnSpc>
            <a:spcBef>
              <a:spcPct val="0"/>
            </a:spcBef>
            <a:spcAft>
              <a:spcPct val="35000"/>
            </a:spcAft>
          </a:pPr>
          <a:r>
            <a:rPr lang="en-US" sz="1800" b="1" kern="1200" dirty="0" smtClean="0">
              <a:solidFill>
                <a:srgbClr val="002060"/>
              </a:solidFill>
              <a:effectLst>
                <a:outerShdw blurRad="38100" dist="38100" dir="2700000" algn="tl">
                  <a:srgbClr val="000000">
                    <a:alpha val="43137"/>
                  </a:srgbClr>
                </a:outerShdw>
              </a:effectLst>
            </a:rPr>
            <a:t>2 - Customer Service</a:t>
          </a:r>
          <a:endParaRPr lang="en-US" sz="1800" b="1" kern="1200" dirty="0">
            <a:solidFill>
              <a:srgbClr val="002060"/>
            </a:solidFill>
            <a:effectLst>
              <a:outerShdw blurRad="38100" dist="38100" dir="2700000" algn="tl">
                <a:srgbClr val="000000">
                  <a:alpha val="43137"/>
                </a:srgbClr>
              </a:outerShdw>
            </a:effectLst>
          </a:endParaRPr>
        </a:p>
      </dsp:txBody>
      <dsp:txXfrm>
        <a:off x="2178053" y="0"/>
        <a:ext cx="2133599" cy="1114425"/>
      </dsp:txXfrm>
    </dsp:sp>
    <dsp:sp modelId="{346389FF-7AE4-4B38-A4FD-0BD99089FD8E}">
      <dsp:nvSpPr>
        <dsp:cNvPr id="0" name=""/>
        <dsp:cNvSpPr/>
      </dsp:nvSpPr>
      <dsp:spPr>
        <a:xfrm rot="10800000">
          <a:off x="44453" y="1440877"/>
          <a:ext cx="2133599" cy="1485899"/>
        </a:xfrm>
        <a:prstGeom prst="round1Rect">
          <a:avLst/>
        </a:prstGeom>
        <a:gradFill rotWithShape="0">
          <a:gsLst>
            <a:gs pos="51000">
              <a:srgbClr val="FFFFFF"/>
            </a:gs>
            <a:gs pos="7001">
              <a:srgbClr val="E6E6E6"/>
            </a:gs>
            <a:gs pos="32001">
              <a:srgbClr val="7D8496"/>
            </a:gs>
            <a:gs pos="47000">
              <a:srgbClr val="E6E6E6"/>
            </a:gs>
            <a:gs pos="85001">
              <a:srgbClr val="7D8496"/>
            </a:gs>
            <a:gs pos="100000">
              <a:srgbClr val="E6E6E6"/>
            </a:gs>
          </a:gsLst>
          <a:lin ang="15000000" scaled="0"/>
        </a:gradFill>
        <a:ln>
          <a:solidFill>
            <a:schemeClr val="bg1">
              <a:lumMod val="50000"/>
            </a:schemeClr>
          </a:solidFill>
        </a:ln>
        <a:effectLst>
          <a:outerShdw blurRad="190500" dist="228600" dir="2700000" sx="110000" sy="110000" algn="tl" rotWithShape="0">
            <a:prstClr val="black">
              <a:alpha val="40000"/>
            </a:prstClr>
          </a:outerShdw>
        </a:effectLst>
        <a:scene3d>
          <a:camera prst="orthographicFront"/>
          <a:lightRig rig="freezing" dir="t"/>
        </a:scene3d>
        <a:sp3d extrusionH="508000">
          <a:bevelT/>
          <a:extrusionClr>
            <a:schemeClr val="tx1"/>
          </a:extrusionClr>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2060"/>
              </a:solidFill>
              <a:effectLst>
                <a:outerShdw blurRad="38100" dist="38100" dir="2700000" algn="tl">
                  <a:srgbClr val="000000">
                    <a:alpha val="43137"/>
                  </a:srgbClr>
                </a:outerShdw>
              </a:effectLst>
            </a:rPr>
            <a:t>3 - Retail Basics</a:t>
          </a:r>
          <a:endParaRPr lang="en-US" sz="1800" b="1" kern="1200" dirty="0">
            <a:solidFill>
              <a:srgbClr val="002060"/>
            </a:solidFill>
            <a:effectLst>
              <a:outerShdw blurRad="38100" dist="38100" dir="2700000" algn="tl">
                <a:srgbClr val="000000">
                  <a:alpha val="43137"/>
                </a:srgbClr>
              </a:outerShdw>
            </a:effectLst>
          </a:endParaRPr>
        </a:p>
      </dsp:txBody>
      <dsp:txXfrm rot="10800000">
        <a:off x="44453" y="1812352"/>
        <a:ext cx="2133599" cy="1114425"/>
      </dsp:txXfrm>
    </dsp:sp>
    <dsp:sp modelId="{946989B8-5D8B-4827-AC50-54DCBA56AC33}">
      <dsp:nvSpPr>
        <dsp:cNvPr id="0" name=""/>
        <dsp:cNvSpPr/>
      </dsp:nvSpPr>
      <dsp:spPr>
        <a:xfrm rot="5400000">
          <a:off x="2501903" y="1117027"/>
          <a:ext cx="1485899" cy="2133599"/>
        </a:xfrm>
        <a:prstGeom prst="round1Rect">
          <a:avLst/>
        </a:prstGeom>
        <a:gradFill rotWithShape="0">
          <a:gsLst>
            <a:gs pos="56000">
              <a:srgbClr val="FFFFFF"/>
            </a:gs>
            <a:gs pos="7001">
              <a:srgbClr val="E6E6E6"/>
            </a:gs>
            <a:gs pos="32001">
              <a:srgbClr val="7D8496"/>
            </a:gs>
            <a:gs pos="47000">
              <a:srgbClr val="E6E6E6"/>
            </a:gs>
            <a:gs pos="85001">
              <a:srgbClr val="7D8496"/>
            </a:gs>
            <a:gs pos="100000">
              <a:srgbClr val="E6E6E6"/>
            </a:gs>
          </a:gsLst>
          <a:lin ang="15000000" scaled="0"/>
        </a:gradFill>
        <a:ln>
          <a:solidFill>
            <a:schemeClr val="bg1">
              <a:lumMod val="50000"/>
            </a:schemeClr>
          </a:solidFill>
        </a:ln>
        <a:effectLst>
          <a:outerShdw blurRad="190500" dist="228600" dir="2700000" sx="110000" sy="110000" algn="tl" rotWithShape="0">
            <a:prstClr val="black">
              <a:alpha val="40000"/>
            </a:prstClr>
          </a:outerShdw>
        </a:effectLst>
        <a:scene3d>
          <a:camera prst="orthographicFront"/>
          <a:lightRig rig="freezing" dir="t"/>
        </a:scene3d>
        <a:sp3d extrusionH="508000">
          <a:bevelT/>
          <a:extrusionClr>
            <a:schemeClr val="tx1"/>
          </a:extrusionClr>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2060"/>
              </a:solidFill>
              <a:effectLst>
                <a:outerShdw blurRad="38100" dist="38100" dir="2700000" algn="tl">
                  <a:srgbClr val="000000">
                    <a:alpha val="43137"/>
                  </a:srgbClr>
                </a:outerShdw>
              </a:effectLst>
            </a:rPr>
            <a:t>4 - Marketing</a:t>
          </a:r>
          <a:endParaRPr lang="en-US" sz="1800" b="1" kern="1200" dirty="0">
            <a:solidFill>
              <a:srgbClr val="002060"/>
            </a:solidFill>
            <a:effectLst>
              <a:outerShdw blurRad="38100" dist="38100" dir="2700000" algn="tl">
                <a:srgbClr val="000000">
                  <a:alpha val="43137"/>
                </a:srgbClr>
              </a:outerShdw>
            </a:effectLst>
          </a:endParaRPr>
        </a:p>
      </dsp:txBody>
      <dsp:txXfrm rot="5400000">
        <a:off x="2687641" y="1302764"/>
        <a:ext cx="1114425" cy="2133599"/>
      </dsp:txXfrm>
    </dsp:sp>
    <dsp:sp modelId="{CB687E18-DF83-4EFE-9160-1D637573944A}">
      <dsp:nvSpPr>
        <dsp:cNvPr id="0" name=""/>
        <dsp:cNvSpPr/>
      </dsp:nvSpPr>
      <dsp:spPr>
        <a:xfrm>
          <a:off x="1271085" y="990601"/>
          <a:ext cx="1805345" cy="933999"/>
        </a:xfrm>
        <a:prstGeom prst="roundRect">
          <a:avLst/>
        </a:prstGeom>
        <a:gradFill flip="none" rotWithShape="1">
          <a:gsLst>
            <a:gs pos="49000">
              <a:srgbClr val="FFFFFF">
                <a:alpha val="92000"/>
              </a:srgbClr>
            </a:gs>
            <a:gs pos="7001">
              <a:srgbClr val="E6E6E6"/>
            </a:gs>
            <a:gs pos="32001">
              <a:srgbClr val="7D8496"/>
            </a:gs>
            <a:gs pos="47000">
              <a:srgbClr val="E6E6E6"/>
            </a:gs>
            <a:gs pos="85001">
              <a:srgbClr val="7D8496"/>
            </a:gs>
            <a:gs pos="100000">
              <a:srgbClr val="E6E6E6"/>
            </a:gs>
          </a:gsLst>
          <a:path path="shape">
            <a:fillToRect l="50000" t="50000" r="50000" b="50000"/>
          </a:path>
          <a:tileRect/>
        </a:gradFill>
        <a:ln>
          <a:noFill/>
        </a:ln>
        <a:effectLst/>
        <a:scene3d>
          <a:camera prst="orthographicFront">
            <a:rot lat="0" lon="0" rev="0"/>
          </a:camera>
          <a:lightRig rig="contrasting" dir="t">
            <a:rot lat="0" lon="0" rev="1200000"/>
          </a:lightRig>
        </a:scene3d>
        <a:sp3d z="300000" extrusionH="508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sp3d extrusionH="260350" contourW="12700" prstMaterial="plastic">
            <a:bevelT w="190500" h="190500"/>
            <a:bevelB w="38100" h="38100"/>
            <a:extrusionClr>
              <a:schemeClr val="tx1"/>
            </a:extrusionClr>
            <a:contourClr>
              <a:schemeClr val="tx1"/>
            </a:contourClr>
          </a:sp3d>
        </a:bodyPr>
        <a:lstStyle/>
        <a:p>
          <a:pPr lvl="0" algn="ctr" defTabSz="1066800" rtl="0">
            <a:lnSpc>
              <a:spcPct val="90000"/>
            </a:lnSpc>
            <a:spcBef>
              <a:spcPct val="0"/>
            </a:spcBef>
            <a:spcAft>
              <a:spcPct val="35000"/>
            </a:spcAft>
          </a:pPr>
          <a:r>
            <a:rPr lang="en-US" sz="2400" b="1" kern="1200" dirty="0" smtClean="0">
              <a:ln>
                <a:solidFill>
                  <a:schemeClr val="tx2">
                    <a:lumMod val="10000"/>
                  </a:schemeClr>
                </a:solidFill>
              </a:ln>
              <a:solidFill>
                <a:srgbClr val="002060"/>
              </a:solidFill>
              <a:effectLst>
                <a:outerShdw blurRad="38100" dist="38100" dir="2700000" algn="tl">
                  <a:srgbClr val="000000">
                    <a:alpha val="43137"/>
                  </a:srgbClr>
                </a:outerShdw>
              </a:effectLst>
            </a:rPr>
            <a:t>4 Phases</a:t>
          </a:r>
          <a:endParaRPr lang="en-US" sz="2400" b="1" kern="1200" dirty="0">
            <a:ln>
              <a:solidFill>
                <a:schemeClr val="tx2">
                  <a:lumMod val="10000"/>
                </a:schemeClr>
              </a:solidFill>
            </a:ln>
            <a:solidFill>
              <a:srgbClr val="002060"/>
            </a:solidFill>
            <a:effectLst>
              <a:outerShdw blurRad="38100" dist="38100" dir="2700000" algn="tl">
                <a:srgbClr val="000000">
                  <a:alpha val="43137"/>
                </a:srgbClr>
              </a:outerShdw>
            </a:effectLst>
          </a:endParaRPr>
        </a:p>
      </dsp:txBody>
      <dsp:txXfrm>
        <a:off x="1271085" y="990601"/>
        <a:ext cx="1805345" cy="93399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9F289CF6-1910-4EFA-B8D2-F498C60C5BCF}" type="datetimeFigureOut">
              <a:rPr lang="en-US"/>
              <a:pPr>
                <a:defRPr/>
              </a:pPr>
              <a:t>9/20/2011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6D0104D8-1467-43DB-9A67-0C1EE0C6F62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456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9456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56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456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74CE8F3-9B42-4ECB-8FCB-C282901CB57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39F073-FE7F-4BDF-A67E-E10932FB7F18}" type="slidenum">
              <a:rPr lang="en-US" smtClean="0"/>
              <a:pPr/>
              <a:t>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7B5925AC-F2EC-49B9-8CC8-B68F372FD291}"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7FB2F2E7-BA8E-4DF5-8BE6-3759510B8462}"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DDFD357A-3CC8-4749-960F-C5872B6729E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CB62ADFB-756B-410B-8B6D-4C8AA0F0DB15}"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794AE0ED-190E-44B3-9CA3-4017AED02098}"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9AAD374E-E2E3-4EA8-A8C1-93A764FDC059}"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12002172-201D-429C-9DB8-C17619D3D6C8}"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F550C6DB-37C3-4B6D-ADD3-338A2512535A}"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646B3486-5A9E-4DC5-8864-BA4D6528B80C}"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BE8DC7E4-62E7-4B5F-B59E-1068A8C77612}"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B3CC1D82-7502-4BA7-8744-0ACEC3176F54}"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26483C24-51C9-4081-973D-F0BC819E5C7E}"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67A3BA0F-B5FD-440B-B20E-07F97AA6EB8C}"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4C88BFA9-F55B-491F-9085-1E40684F00FF}"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D4421BFC-6994-49DE-BE08-207F5610C0D1}"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087106E0-EBBF-4C0C-A1EA-B00D95EF96D5}"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BB0CD85E-9C8B-4AF8-8B53-A58D784D55F2}"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1B1ADA2B-B8E0-4033-9CD0-EED8BBCA80CD}"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BDB9B260-736D-4A0A-9D5B-7AB12215EA9C}"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A431DC43-5784-4165-8C1D-CDC2E4B87E41}"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41DB4F08-EB31-47A2-B651-D55E454A6937}"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BBDEDC4A-E6B5-4712-8AF7-1197F0547EF8}"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7CD6C3F5-4C4A-4FDF-9018-2749ABCB8596}"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D90C99B7-92E1-438D-B73C-37E498EF2ECC}"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D24065B3-FAB5-400E-87F4-7B1403E32C4E}"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94E3E318-98E1-4701-B695-B56EC6137611}"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85C6864-B1C7-4054-AB80-48912C816E3C}" type="slidenum">
              <a:rPr lang="en-US" smtClean="0"/>
              <a:pPr/>
              <a:t>34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6C18D601-3F8E-4CFD-8033-A93B6DB3753C}"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75875E24-4A4B-4574-9EA1-961A4366E432}"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50722968-8D26-4765-8EC0-CFF71AD6ECB2}"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FD83FD83-918B-43C3-B656-3BAAE4CCE61F}"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9535E838-DE37-4B76-A6CB-A61CDC45D9EE}"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08E00D37-DE31-41E1-B4AF-7F976D488674}"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3505200" y="3124200"/>
            <a:ext cx="5638800" cy="1295400"/>
          </a:xfrm>
        </p:spPr>
        <p:txBody>
          <a:bodyPr/>
          <a:lstStyle>
            <a:lvl1pPr algn="r">
              <a:defRPr/>
            </a:lvl1pPr>
          </a:lstStyle>
          <a:p>
            <a:r>
              <a:rPr lang="en-US" smtClean="0"/>
              <a:t>Click to edit Master title style</a:t>
            </a:r>
            <a:endParaRPr lang="en-US"/>
          </a:p>
        </p:txBody>
      </p:sp>
      <p:sp>
        <p:nvSpPr>
          <p:cNvPr id="168963" name="Rectangle 3"/>
          <p:cNvSpPr>
            <a:spLocks noGrp="1" noChangeArrowheads="1"/>
          </p:cNvSpPr>
          <p:nvPr>
            <p:ph type="subTitle" idx="1"/>
          </p:nvPr>
        </p:nvSpPr>
        <p:spPr>
          <a:xfrm>
            <a:off x="3962400" y="4419600"/>
            <a:ext cx="5181600" cy="533400"/>
          </a:xfrm>
        </p:spPr>
        <p:txBody>
          <a:bodyPr/>
          <a:lstStyle>
            <a:lvl1pPr marL="0" indent="0" algn="r">
              <a:buFontTx/>
              <a:buNone/>
              <a:defRPr sz="2400"/>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324600"/>
            <a:ext cx="2133600" cy="396875"/>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324600"/>
            <a:ext cx="2895600" cy="396875"/>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324600"/>
            <a:ext cx="2133600" cy="396875"/>
          </a:xfrm>
        </p:spPr>
        <p:txBody>
          <a:bodyPr/>
          <a:lstStyle>
            <a:lvl1pPr>
              <a:defRPr/>
            </a:lvl1pPr>
          </a:lstStyle>
          <a:p>
            <a:pPr>
              <a:defRPr/>
            </a:pPr>
            <a:fld id="{60ABF7A0-0360-4CD5-9E7C-4C67C34FA13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2740E0-EC7D-4056-9CA4-8F59E9BC800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04800"/>
            <a:ext cx="16573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304800"/>
            <a:ext cx="48196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8E90C1-586E-4E4E-9A53-F0992FF8760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D1B81A-1C09-4F58-9574-EB7962ECC86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CE1E4B-002C-4F6C-ACCB-5C413ADA28E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676400"/>
            <a:ext cx="3238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76400"/>
            <a:ext cx="3238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8DD860-A996-447D-90BB-D4BC561CB68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9326D0-A47F-4E40-80C5-D71C00D012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561FFB-A87E-4F4C-811A-DE041535C9F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60C570-0D20-40C2-867A-A961833ECD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97CC5A-3109-49E3-AFD3-07D094ADB3F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E743FE-A0E4-475C-B3C0-AEBE37E372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04800"/>
            <a:ext cx="662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57400" y="1676400"/>
            <a:ext cx="6629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6916" name="Rectangle 4"/>
          <p:cNvSpPr>
            <a:spLocks noGrp="1" noChangeArrowheads="1"/>
          </p:cNvSpPr>
          <p:nvPr>
            <p:ph type="dt" sz="half" idx="2"/>
          </p:nvPr>
        </p:nvSpPr>
        <p:spPr bwMode="auto">
          <a:xfrm>
            <a:off x="2057400" y="6461125"/>
            <a:ext cx="1752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66917" name="Rectangle 5"/>
          <p:cNvSpPr>
            <a:spLocks noGrp="1" noChangeArrowheads="1"/>
          </p:cNvSpPr>
          <p:nvPr>
            <p:ph type="ftr" sz="quarter" idx="3"/>
          </p:nvPr>
        </p:nvSpPr>
        <p:spPr bwMode="auto">
          <a:xfrm>
            <a:off x="4191000" y="6461125"/>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66918" name="Rectangle 6"/>
          <p:cNvSpPr>
            <a:spLocks noGrp="1" noChangeArrowheads="1"/>
          </p:cNvSpPr>
          <p:nvPr>
            <p:ph type="sldNum" sz="quarter" idx="4"/>
          </p:nvPr>
        </p:nvSpPr>
        <p:spPr bwMode="auto">
          <a:xfrm>
            <a:off x="7467600" y="6461125"/>
            <a:ext cx="12192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D0A605D-CD01-491B-A6F0-00BFE65D9E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1" fontAlgn="base" hangingPunct="1">
        <a:spcBef>
          <a:spcPct val="0"/>
        </a:spcBef>
        <a:spcAft>
          <a:spcPct val="0"/>
        </a:spcAft>
        <a:defRPr sz="4400" b="1">
          <a:solidFill>
            <a:schemeClr val="tx2"/>
          </a:solidFill>
          <a:latin typeface="Arial" charset="0"/>
        </a:defRPr>
      </a:lvl6pPr>
      <a:lvl7pPr marL="914400" algn="ctr" rtl="0" eaLnBrk="1" fontAlgn="base" hangingPunct="1">
        <a:spcBef>
          <a:spcPct val="0"/>
        </a:spcBef>
        <a:spcAft>
          <a:spcPct val="0"/>
        </a:spcAft>
        <a:defRPr sz="4400" b="1">
          <a:solidFill>
            <a:schemeClr val="tx2"/>
          </a:solidFill>
          <a:latin typeface="Arial" charset="0"/>
        </a:defRPr>
      </a:lvl7pPr>
      <a:lvl8pPr marL="1371600" algn="ctr" rtl="0" eaLnBrk="1" fontAlgn="base" hangingPunct="1">
        <a:spcBef>
          <a:spcPct val="0"/>
        </a:spcBef>
        <a:spcAft>
          <a:spcPct val="0"/>
        </a:spcAft>
        <a:defRPr sz="4400" b="1">
          <a:solidFill>
            <a:schemeClr val="tx2"/>
          </a:solidFill>
          <a:latin typeface="Arial" charset="0"/>
        </a:defRPr>
      </a:lvl8pPr>
      <a:lvl9pPr marL="1828800" algn="ctr" rtl="0" eaLnBrk="1" fontAlgn="base" hangingPunct="1">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2.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0.jpe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6.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7.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590800" y="304800"/>
            <a:ext cx="304800" cy="901700"/>
          </a:xfrm>
          <a:prstGeom prst="rect">
            <a:avLst/>
          </a:prstGeom>
          <a:noFill/>
          <a:ln w="9525">
            <a:noFill/>
            <a:miter lim="800000"/>
            <a:headEnd/>
            <a:tailEnd/>
          </a:ln>
        </p:spPr>
      </p:pic>
      <p:sp>
        <p:nvSpPr>
          <p:cNvPr id="6" name="Rectangle 5"/>
          <p:cNvSpPr/>
          <p:nvPr/>
        </p:nvSpPr>
        <p:spPr>
          <a:xfrm rot="1750936">
            <a:off x="1150084" y="1084110"/>
            <a:ext cx="1425391"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dirty="0">
                <a:ln w="11430"/>
                <a:solidFill>
                  <a:srgbClr val="002060"/>
                </a:solidFill>
                <a:effectLst>
                  <a:outerShdw blurRad="50800" dist="39000" dir="5460000" algn="tl">
                    <a:srgbClr val="000000">
                      <a:alpha val="38000"/>
                    </a:srgbClr>
                  </a:outerShdw>
                </a:effectLst>
              </a:rPr>
              <a:t>Education</a:t>
            </a:r>
          </a:p>
        </p:txBody>
      </p:sp>
      <p:sp>
        <p:nvSpPr>
          <p:cNvPr id="7" name="Rectangle 6"/>
          <p:cNvSpPr/>
          <p:nvPr/>
        </p:nvSpPr>
        <p:spPr>
          <a:xfrm rot="20454041">
            <a:off x="2917535" y="1803215"/>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Re-Entry</a:t>
            </a:r>
          </a:p>
        </p:txBody>
      </p:sp>
      <p:sp>
        <p:nvSpPr>
          <p:cNvPr id="8" name="Rectangle 7"/>
          <p:cNvSpPr/>
          <p:nvPr/>
        </p:nvSpPr>
        <p:spPr>
          <a:xfrm rot="20182527">
            <a:off x="1317549" y="2926285"/>
            <a:ext cx="148135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Mental Health</a:t>
            </a:r>
          </a:p>
        </p:txBody>
      </p:sp>
      <p:sp>
        <p:nvSpPr>
          <p:cNvPr id="9" name="Rectangle 8"/>
          <p:cNvSpPr/>
          <p:nvPr/>
        </p:nvSpPr>
        <p:spPr>
          <a:xfrm rot="19441132">
            <a:off x="2679388" y="2595048"/>
            <a:ext cx="148135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Case Management</a:t>
            </a:r>
          </a:p>
        </p:txBody>
      </p:sp>
      <p:sp>
        <p:nvSpPr>
          <p:cNvPr id="10" name="Rectangle 9"/>
          <p:cNvSpPr/>
          <p:nvPr/>
        </p:nvSpPr>
        <p:spPr>
          <a:xfrm rot="21073421">
            <a:off x="1010104" y="3844648"/>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Sub Abuse</a:t>
            </a:r>
          </a:p>
        </p:txBody>
      </p:sp>
      <p:sp>
        <p:nvSpPr>
          <p:cNvPr id="11" name="Rectangle 10"/>
          <p:cNvSpPr/>
          <p:nvPr/>
        </p:nvSpPr>
        <p:spPr>
          <a:xfrm rot="1133937">
            <a:off x="2847794" y="4414503"/>
            <a:ext cx="1165654"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600" b="1" dirty="0">
                <a:ln w="11430"/>
                <a:solidFill>
                  <a:srgbClr val="002060"/>
                </a:solidFill>
                <a:effectLst>
                  <a:outerShdw blurRad="50800" dist="39000" dir="5460000" algn="tl">
                    <a:srgbClr val="000000">
                      <a:alpha val="38000"/>
                    </a:srgbClr>
                  </a:outerShdw>
                </a:effectLst>
              </a:rPr>
              <a:t>Job Training</a:t>
            </a:r>
          </a:p>
        </p:txBody>
      </p:sp>
      <p:sp>
        <p:nvSpPr>
          <p:cNvPr id="12" name="Rectangle 11"/>
          <p:cNvSpPr/>
          <p:nvPr/>
        </p:nvSpPr>
        <p:spPr>
          <a:xfrm>
            <a:off x="3092961" y="3429000"/>
            <a:ext cx="6051039" cy="1200329"/>
          </a:xfrm>
          <a:prstGeom prst="rect">
            <a:avLst/>
          </a:prstGeom>
          <a:noFill/>
          <a:effectLst>
            <a:outerShdw blurRad="533400" dist="381000" dir="5580000" algn="ctr" rotWithShape="0">
              <a:schemeClr val="bg1">
                <a:lumMod val="50000"/>
                <a:alpha val="50000"/>
              </a:schemeClr>
            </a:outerShdw>
          </a:effectLst>
          <a:scene3d>
            <a:camera prst="perspectiveRight"/>
            <a:lightRig rig="flat" dir="tl">
              <a:rot lat="0" lon="0" rev="6600000"/>
            </a:lightRig>
          </a:scene3d>
          <a:sp3d prstMaterial="softEdge">
            <a:bevelT w="285750"/>
          </a:sp3d>
        </p:spPr>
        <p:txBody>
          <a:bodyPr>
            <a:sp3d extrusionH="25400" contourW="8890">
              <a:bevelT w="381000" h="88900"/>
              <a:contourClr>
                <a:schemeClr val="accent2">
                  <a:shade val="75000"/>
                </a:schemeClr>
              </a:contourClr>
            </a:sp3d>
          </a:bodyPr>
          <a:lstStyle/>
          <a:p>
            <a:pPr algn="ctr">
              <a:defRPr/>
            </a:pPr>
            <a:r>
              <a:rPr lang="en-US" sz="4800" b="1" dirty="0">
                <a:ln w="25400" cap="flat">
                  <a:solidFill>
                    <a:schemeClr val="bg1">
                      <a:lumMod val="50000"/>
                    </a:schemeClr>
                  </a:solidFill>
                  <a:miter lim="800000"/>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0007" dist="310007" dir="3000000" sx="122000" sy="122000" kx="1300200" algn="ctr" rotWithShape="0">
                    <a:prstClr val="black">
                      <a:alpha val="32000"/>
                    </a:prstClr>
                  </a:outerShdw>
                </a:effectLst>
              </a:rPr>
              <a:t>Indiana Department of Correction</a:t>
            </a:r>
          </a:p>
        </p:txBody>
      </p:sp>
      <p:sp>
        <p:nvSpPr>
          <p:cNvPr id="14" name="Subtitle 2"/>
          <p:cNvSpPr txBox="1">
            <a:spLocks/>
          </p:cNvSpPr>
          <p:nvPr/>
        </p:nvSpPr>
        <p:spPr bwMode="auto">
          <a:xfrm>
            <a:off x="4495800" y="5334000"/>
            <a:ext cx="4419600" cy="762000"/>
          </a:xfrm>
          <a:prstGeom prst="rect">
            <a:avLst/>
          </a:prstGeom>
          <a:noFill/>
          <a:ln w="9525">
            <a:noFill/>
            <a:miter lim="800000"/>
            <a:headEnd/>
            <a:tailEnd/>
          </a:ln>
        </p:spPr>
        <p:txBody>
          <a:bodyPr>
            <a:scene3d>
              <a:camera prst="orthographicFront"/>
              <a:lightRig rig="threePt" dir="t"/>
            </a:scene3d>
            <a:sp3d extrusionH="127000" prstMaterial="matte">
              <a:bevelT w="190500" h="190500"/>
              <a:bevelB w="38100" h="38100"/>
            </a:sp3d>
          </a:bodyPr>
          <a:lstStyle/>
          <a:p>
            <a:pPr algn="r">
              <a:spcBef>
                <a:spcPct val="20000"/>
              </a:spcBef>
              <a:defRPr/>
            </a:pPr>
            <a:r>
              <a:rPr lang="en-US" sz="3600" b="1" kern="0" dirty="0">
                <a:solidFill>
                  <a:schemeClr val="accent2">
                    <a:lumMod val="50000"/>
                  </a:schemeClr>
                </a:solidFill>
                <a:effectLst>
                  <a:outerShdw blurRad="228600" dist="317500" dir="3540000" sx="124000" sy="124000" algn="tl">
                    <a:srgbClr val="000000">
                      <a:alpha val="58000"/>
                    </a:srgbClr>
                  </a:outerShdw>
                </a:effectLst>
                <a:latin typeface="+mn-lt"/>
              </a:rPr>
              <a:t>Road to Re-Entry</a:t>
            </a:r>
          </a:p>
        </p:txBody>
      </p:sp>
      <p:sp>
        <p:nvSpPr>
          <p:cNvPr id="21" name="Oval 20"/>
          <p:cNvSpPr/>
          <p:nvPr/>
        </p:nvSpPr>
        <p:spPr>
          <a:xfrm>
            <a:off x="5181600" y="381000"/>
            <a:ext cx="2895600" cy="2895600"/>
          </a:xfrm>
          <a:prstGeom prst="ellipse">
            <a:avLst/>
          </a:prstGeom>
          <a:blipFill>
            <a:blip r:embed="rId4"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1676400" y="457200"/>
            <a:ext cx="2133600" cy="381000"/>
          </a:xfrm>
          <a:prstGeom prst="roundRect">
            <a:avLst>
              <a:gd name="adj" fmla="val 40667"/>
            </a:avLst>
          </a:prstGeom>
          <a:blipFill>
            <a:blip r:embed="rId5" cstate="print"/>
            <a:stretch>
              <a:fillRect/>
            </a:stretch>
          </a:blipFill>
          <a:ln>
            <a:solidFill>
              <a:schemeClr val="accent1">
                <a:lumMod val="75000"/>
              </a:schemeClr>
            </a:solidFill>
          </a:ln>
          <a:effectLst>
            <a:outerShdw blurRad="139700" dist="101600" dir="2700000" sx="97000" sy="97000" algn="tl" rotWithShape="0">
              <a:prstClr val="black">
                <a:alpha val="54000"/>
              </a:prstClr>
            </a:outerShdw>
          </a:effectLst>
          <a:scene3d>
            <a:camera prst="orthographicFront">
              <a:rot lat="21299999" lon="300000" rev="0"/>
            </a:camera>
            <a:lightRig rig="balanced" dir="t"/>
          </a:scene3d>
          <a:sp3d extrusionH="101600">
            <a:bevelT w="57150" h="101600"/>
          </a:sp3d>
        </p:spPr>
        <p:style>
          <a:lnRef idx="2">
            <a:schemeClr val="accent1">
              <a:shade val="50000"/>
            </a:schemeClr>
          </a:lnRef>
          <a:fillRef idx="1">
            <a:schemeClr val="accent1"/>
          </a:fillRef>
          <a:effectRef idx="0">
            <a:schemeClr val="accent1"/>
          </a:effectRef>
          <a:fontRef idx="minor">
            <a:schemeClr val="lt1"/>
          </a:fontRef>
        </p:style>
        <p:txBody>
          <a:bodyPr anchor="ctr">
            <a:sp3d extrusionH="127000" prstMaterial="flat">
              <a:bevelT w="127000" h="88900"/>
              <a:bevelB w="38100" h="38100"/>
            </a:sp3d>
          </a:bodyPr>
          <a:lstStyle/>
          <a:p>
            <a:pPr algn="ctr">
              <a:defRPr/>
            </a:pPr>
            <a:endParaRPr lang="en-US" b="1" dirty="0">
              <a:ln w="11430"/>
              <a:solidFill>
                <a:srgbClr val="002060"/>
              </a:solidFill>
              <a:effectLst>
                <a:outerShdw blurRad="50800" dist="39000" dir="5460000" algn="tl">
                  <a:srgbClr val="000000">
                    <a:alpha val="38000"/>
                  </a:srgbClr>
                </a:outerShdw>
              </a:effectLst>
            </a:endParaRPr>
          </a:p>
          <a:p>
            <a:pPr algn="ctr">
              <a:defRPr/>
            </a:pPr>
            <a:endParaRPr lang="en-US" dirty="0">
              <a:solidFill>
                <a:srgbClr val="002060"/>
              </a:solidFill>
              <a:effectLst>
                <a:outerShdw blurRad="38100" dist="38100" dir="2700000" algn="tl">
                  <a:srgbClr val="000000">
                    <a:alpha val="43137"/>
                  </a:srgbClr>
                </a:outerShdw>
              </a:effectLst>
            </a:endParaRPr>
          </a:p>
        </p:txBody>
      </p:sp>
      <p:sp>
        <p:nvSpPr>
          <p:cNvPr id="17" name="Rectangle 16"/>
          <p:cNvSpPr/>
          <p:nvPr/>
        </p:nvSpPr>
        <p:spPr>
          <a:xfrm>
            <a:off x="1828800" y="457200"/>
            <a:ext cx="182880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Re-Entry Road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0" fill="hold"/>
                                        <p:tgtEl>
                                          <p:spTgt spid="21"/>
                                        </p:tgtEl>
                                        <p:attrNameLst>
                                          <p:attrName>ppt_w</p:attrName>
                                        </p:attrNameLst>
                                      </p:cBhvr>
                                      <p:tavLst>
                                        <p:tav tm="0" fmla="#ppt_w*sin(2.5*pi*$)">
                                          <p:val>
                                            <p:fltVal val="0"/>
                                          </p:val>
                                        </p:tav>
                                        <p:tav tm="100000">
                                          <p:val>
                                            <p:fltVal val="1"/>
                                          </p:val>
                                        </p:tav>
                                      </p:tavLst>
                                    </p:anim>
                                    <p:anim calcmode="lin" valueType="num">
                                      <p:cBhvr>
                                        <p:cTn id="8" dur="5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981200" y="3048000"/>
            <a:ext cx="6629400" cy="3429000"/>
          </a:xfrm>
        </p:spPr>
        <p:txBody>
          <a:bodyPr/>
          <a:lstStyle/>
          <a:p>
            <a:pPr eaLnBrk="1" hangingPunct="1">
              <a:lnSpc>
                <a:spcPct val="80000"/>
              </a:lnSpc>
              <a:defRPr/>
            </a:pPr>
            <a:r>
              <a:rPr lang="en-US" sz="2000" b="1" dirty="0" smtClean="0">
                <a:solidFill>
                  <a:schemeClr val="bg1"/>
                </a:solidFill>
                <a:effectLst>
                  <a:outerShdw blurRad="38100" dist="38100" dir="2700000" algn="tl">
                    <a:srgbClr val="000000">
                      <a:alpha val="43137"/>
                    </a:srgbClr>
                  </a:outerShdw>
                </a:effectLst>
              </a:rPr>
              <a:t>Must be Substance abusers with a significant impairment of substances</a:t>
            </a:r>
          </a:p>
          <a:p>
            <a:pPr eaLnBrk="1" hangingPunct="1">
              <a:lnSpc>
                <a:spcPct val="80000"/>
              </a:lnSpc>
              <a:defRPr/>
            </a:pPr>
            <a:r>
              <a:rPr lang="en-US" sz="2000" b="1" dirty="0" smtClean="0">
                <a:solidFill>
                  <a:schemeClr val="bg1"/>
                </a:solidFill>
                <a:effectLst>
                  <a:outerShdw blurRad="38100" dist="38100" dir="2700000" algn="tl">
                    <a:srgbClr val="000000">
                      <a:alpha val="43137"/>
                    </a:srgbClr>
                  </a:outerShdw>
                </a:effectLst>
              </a:rPr>
              <a:t>Must be in credit class one and have no significant history of violence within the past year </a:t>
            </a:r>
          </a:p>
          <a:p>
            <a:pPr eaLnBrk="1" hangingPunct="1">
              <a:lnSpc>
                <a:spcPct val="80000"/>
              </a:lnSpc>
              <a:defRPr/>
            </a:pPr>
            <a:r>
              <a:rPr lang="en-US" sz="2000" b="1" dirty="0" smtClean="0">
                <a:solidFill>
                  <a:schemeClr val="bg1"/>
                </a:solidFill>
                <a:effectLst>
                  <a:outerShdw blurRad="38100" dist="38100" dir="2700000" algn="tl">
                    <a:srgbClr val="000000">
                      <a:alpha val="43137"/>
                    </a:srgbClr>
                  </a:outerShdw>
                </a:effectLst>
              </a:rPr>
              <a:t>Adult offenders must be clear of any Security Threat Group (STG) offenses for six months prior to admission</a:t>
            </a:r>
            <a:endParaRPr lang="en-US" sz="2000" dirty="0" smtClean="0">
              <a:solidFill>
                <a:schemeClr val="bg1"/>
              </a:solidFill>
              <a:effectLst>
                <a:outerShdw blurRad="38100" dist="38100" dir="2700000" algn="tl">
                  <a:srgbClr val="000000">
                    <a:alpha val="43137"/>
                  </a:srgbClr>
                </a:outerShdw>
              </a:effectLst>
            </a:endParaRPr>
          </a:p>
          <a:p>
            <a:pPr eaLnBrk="1" hangingPunct="1">
              <a:lnSpc>
                <a:spcPct val="80000"/>
              </a:lnSpc>
              <a:defRPr/>
            </a:pPr>
            <a:r>
              <a:rPr lang="en-US" sz="2000" b="1" dirty="0" smtClean="0">
                <a:solidFill>
                  <a:schemeClr val="bg1"/>
                </a:solidFill>
                <a:effectLst>
                  <a:outerShdw blurRad="38100" dist="38100" dir="2700000" algn="tl">
                    <a:srgbClr val="000000">
                      <a:alpha val="43137"/>
                    </a:srgbClr>
                  </a:outerShdw>
                </a:effectLst>
              </a:rPr>
              <a:t>Referrals made by Case Management based upon</a:t>
            </a:r>
          </a:p>
          <a:p>
            <a:pPr eaLnBrk="1" hangingPunct="1">
              <a:lnSpc>
                <a:spcPct val="80000"/>
              </a:lnSpc>
              <a:buFontTx/>
              <a:buNone/>
              <a:defRPr/>
            </a:pPr>
            <a:r>
              <a:rPr lang="en-US" sz="2000" b="1" dirty="0" smtClean="0">
                <a:solidFill>
                  <a:schemeClr val="bg1"/>
                </a:solidFill>
                <a:effectLst>
                  <a:outerShdw blurRad="38100" dist="38100" dir="2700000" algn="tl">
                    <a:srgbClr val="000000">
                      <a:alpha val="43137"/>
                    </a:srgbClr>
                  </a:outerShdw>
                </a:effectLst>
              </a:rPr>
              <a:t>     offender need</a:t>
            </a:r>
          </a:p>
          <a:p>
            <a:pPr eaLnBrk="1" hangingPunct="1">
              <a:lnSpc>
                <a:spcPct val="80000"/>
              </a:lnSpc>
              <a:defRPr/>
            </a:pPr>
            <a:r>
              <a:rPr lang="en-US" sz="2000" b="1" dirty="0" smtClean="0">
                <a:solidFill>
                  <a:schemeClr val="bg1"/>
                </a:solidFill>
                <a:effectLst>
                  <a:outerShdw blurRad="38100" dist="38100" dir="2700000" algn="tl">
                    <a:srgbClr val="000000">
                      <a:alpha val="43137"/>
                    </a:srgbClr>
                  </a:outerShdw>
                </a:effectLst>
              </a:rPr>
              <a:t>Can receive up to 6 months in credit time cuts</a:t>
            </a:r>
            <a:endParaRPr lang="en-US" sz="2000" dirty="0" smtClean="0">
              <a:solidFill>
                <a:schemeClr val="bg1"/>
              </a:solidFill>
              <a:effectLst>
                <a:outerShdw blurRad="38100" dist="38100" dir="2700000" algn="tl">
                  <a:srgbClr val="000000">
                    <a:alpha val="43137"/>
                  </a:srgbClr>
                </a:outerShdw>
              </a:effectLst>
            </a:endParaRPr>
          </a:p>
          <a:p>
            <a:pPr eaLnBrk="1" hangingPunct="1">
              <a:lnSpc>
                <a:spcPct val="80000"/>
              </a:lnSpc>
              <a:defRPr/>
            </a:pPr>
            <a:endParaRPr lang="en-US" sz="2400" dirty="0" smtClean="0">
              <a:solidFill>
                <a:schemeClr val="bg1"/>
              </a:solidFill>
            </a:endParaRPr>
          </a:p>
        </p:txBody>
      </p:sp>
      <p:sp>
        <p:nvSpPr>
          <p:cNvPr id="4" name="Rectangle 3"/>
          <p:cNvSpPr/>
          <p:nvPr/>
        </p:nvSpPr>
        <p:spPr>
          <a:xfrm>
            <a:off x="1143000" y="152400"/>
            <a:ext cx="7467600" cy="144655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Identifying Offenders for</a:t>
            </a:r>
          </a:p>
          <a:p>
            <a:pPr algn="ctr">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Therapeutic Communities</a:t>
            </a:r>
          </a:p>
        </p:txBody>
      </p:sp>
      <p:sp>
        <p:nvSpPr>
          <p:cNvPr id="5" name="Rectangle 4"/>
          <p:cNvSpPr/>
          <p:nvPr/>
        </p:nvSpPr>
        <p:spPr>
          <a:xfrm rot="1292695">
            <a:off x="44878" y="4549508"/>
            <a:ext cx="1465376"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Education</a:t>
            </a:r>
          </a:p>
        </p:txBody>
      </p:sp>
      <p:sp>
        <p:nvSpPr>
          <p:cNvPr id="6" name="Rectangle 5"/>
          <p:cNvSpPr/>
          <p:nvPr/>
        </p:nvSpPr>
        <p:spPr>
          <a:xfrm rot="19465899">
            <a:off x="103718" y="2641953"/>
            <a:ext cx="148135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dirty="0">
                <a:ln w="11430"/>
                <a:solidFill>
                  <a:srgbClr val="002060"/>
                </a:solidFill>
                <a:effectLst>
                  <a:outerShdw blurRad="50800" dist="39000" dir="5460000" algn="tl">
                    <a:srgbClr val="000000">
                      <a:alpha val="38000"/>
                    </a:srgbClr>
                  </a:outerShdw>
                </a:effectLst>
              </a:rPr>
              <a:t>T.C.</a:t>
            </a:r>
          </a:p>
        </p:txBody>
      </p:sp>
      <p:sp>
        <p:nvSpPr>
          <p:cNvPr id="7" name="Rectangle 6"/>
          <p:cNvSpPr/>
          <p:nvPr/>
        </p:nvSpPr>
        <p:spPr>
          <a:xfrm rot="20608663">
            <a:off x="336866" y="1761171"/>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Treatment</a:t>
            </a:r>
          </a:p>
        </p:txBody>
      </p:sp>
      <p:sp>
        <p:nvSpPr>
          <p:cNvPr id="8" name="Rectangle 7"/>
          <p:cNvSpPr/>
          <p:nvPr/>
        </p:nvSpPr>
        <p:spPr>
          <a:xfrm>
            <a:off x="2590800" y="1600200"/>
            <a:ext cx="4572000" cy="1200150"/>
          </a:xfrm>
          <a:prstGeom prst="rect">
            <a:avLst/>
          </a:prstGeom>
        </p:spPr>
        <p:txBody>
          <a:bodyPr>
            <a:spAutoFit/>
          </a:bodyPr>
          <a:lstStyle/>
          <a:p>
            <a:pPr algn="just">
              <a:lnSpc>
                <a:spcPct val="80000"/>
              </a:lnSpc>
              <a:defRPr/>
            </a:pPr>
            <a:r>
              <a:rPr lang="en-US" b="1" u="sng" dirty="0">
                <a:solidFill>
                  <a:schemeClr val="bg1"/>
                </a:solidFill>
                <a:effectLst>
                  <a:outerShdw blurRad="38100" dist="38100" dir="2700000" algn="tl">
                    <a:srgbClr val="000000">
                      <a:alpha val="43137"/>
                    </a:srgbClr>
                  </a:outerShdw>
                </a:effectLst>
              </a:rPr>
              <a:t>Offenders will be considered who are more than 36 months from release if they can provide documentation that the Judge is willing to modify a sentence if SA treatment is completed</a:t>
            </a:r>
          </a:p>
        </p:txBody>
      </p:sp>
      <p:sp>
        <p:nvSpPr>
          <p:cNvPr id="9" name="Oval 8"/>
          <p:cNvSpPr/>
          <p:nvPr/>
        </p:nvSpPr>
        <p:spPr>
          <a:xfrm>
            <a:off x="381000" y="228600"/>
            <a:ext cx="914400" cy="914400"/>
          </a:xfrm>
          <a:prstGeom prst="ellipse">
            <a:avLst/>
          </a:prstGeom>
          <a:blipFill>
            <a:blip r:embed="rId4"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descr="indiana-county-map colored clear.gif"/>
          <p:cNvPicPr>
            <a:picLocks noGrp="1" noChangeAspect="1"/>
          </p:cNvPicPr>
          <p:nvPr>
            <p:ph idx="1"/>
          </p:nvPr>
        </p:nvPicPr>
        <p:blipFill>
          <a:blip r:embed="rId3" cstate="print"/>
          <a:srcRect/>
          <a:stretch>
            <a:fillRect/>
          </a:stretch>
        </p:blipFill>
        <p:spPr>
          <a:xfrm>
            <a:off x="3429000" y="152400"/>
            <a:ext cx="4619625" cy="6724650"/>
          </a:xfrm>
        </p:spPr>
      </p:pic>
      <p:pic>
        <p:nvPicPr>
          <p:cNvPr id="13315" name="Picture 12" descr="star.png"/>
          <p:cNvPicPr>
            <a:picLocks noChangeAspect="1"/>
          </p:cNvPicPr>
          <p:nvPr/>
        </p:nvPicPr>
        <p:blipFill>
          <a:blip r:embed="rId4" cstate="print"/>
          <a:srcRect/>
          <a:stretch>
            <a:fillRect/>
          </a:stretch>
        </p:blipFill>
        <p:spPr bwMode="auto">
          <a:xfrm>
            <a:off x="4267200" y="457200"/>
            <a:ext cx="560388" cy="533400"/>
          </a:xfrm>
          <a:prstGeom prst="rect">
            <a:avLst/>
          </a:prstGeom>
          <a:noFill/>
          <a:ln w="9525">
            <a:noFill/>
            <a:miter lim="800000"/>
            <a:headEnd/>
            <a:tailEnd/>
          </a:ln>
        </p:spPr>
      </p:pic>
      <p:pic>
        <p:nvPicPr>
          <p:cNvPr id="13316" name="Picture 17" descr="star.png"/>
          <p:cNvPicPr>
            <a:picLocks noChangeAspect="1"/>
          </p:cNvPicPr>
          <p:nvPr/>
        </p:nvPicPr>
        <p:blipFill>
          <a:blip r:embed="rId4" cstate="print"/>
          <a:srcRect/>
          <a:stretch>
            <a:fillRect/>
          </a:stretch>
        </p:blipFill>
        <p:spPr bwMode="auto">
          <a:xfrm>
            <a:off x="5943600" y="1524000"/>
            <a:ext cx="560388" cy="533400"/>
          </a:xfrm>
          <a:prstGeom prst="rect">
            <a:avLst/>
          </a:prstGeom>
          <a:noFill/>
          <a:ln w="9525">
            <a:noFill/>
            <a:miter lim="800000"/>
            <a:headEnd/>
            <a:tailEnd/>
          </a:ln>
        </p:spPr>
      </p:pic>
      <p:pic>
        <p:nvPicPr>
          <p:cNvPr id="13317" name="Picture 18" descr="star.png"/>
          <p:cNvPicPr>
            <a:picLocks noChangeAspect="1"/>
          </p:cNvPicPr>
          <p:nvPr/>
        </p:nvPicPr>
        <p:blipFill>
          <a:blip r:embed="rId4" cstate="print"/>
          <a:srcRect/>
          <a:stretch>
            <a:fillRect/>
          </a:stretch>
        </p:blipFill>
        <p:spPr bwMode="auto">
          <a:xfrm>
            <a:off x="6477000" y="2590800"/>
            <a:ext cx="560388" cy="533400"/>
          </a:xfrm>
          <a:prstGeom prst="rect">
            <a:avLst/>
          </a:prstGeom>
          <a:noFill/>
          <a:ln w="9525">
            <a:noFill/>
            <a:miter lim="800000"/>
            <a:headEnd/>
            <a:tailEnd/>
          </a:ln>
        </p:spPr>
      </p:pic>
      <p:pic>
        <p:nvPicPr>
          <p:cNvPr id="13318" name="Picture 19" descr="star.png"/>
          <p:cNvPicPr>
            <a:picLocks noChangeAspect="1"/>
          </p:cNvPicPr>
          <p:nvPr/>
        </p:nvPicPr>
        <p:blipFill>
          <a:blip r:embed="rId4" cstate="print"/>
          <a:srcRect/>
          <a:stretch>
            <a:fillRect/>
          </a:stretch>
        </p:blipFill>
        <p:spPr bwMode="auto">
          <a:xfrm>
            <a:off x="6477000" y="2743200"/>
            <a:ext cx="560388" cy="533400"/>
          </a:xfrm>
          <a:prstGeom prst="rect">
            <a:avLst/>
          </a:prstGeom>
          <a:noFill/>
          <a:ln w="9525">
            <a:noFill/>
            <a:miter lim="800000"/>
            <a:headEnd/>
            <a:tailEnd/>
          </a:ln>
        </p:spPr>
      </p:pic>
      <p:pic>
        <p:nvPicPr>
          <p:cNvPr id="13319" name="Picture 20" descr="star.png"/>
          <p:cNvPicPr>
            <a:picLocks noChangeAspect="1"/>
          </p:cNvPicPr>
          <p:nvPr/>
        </p:nvPicPr>
        <p:blipFill>
          <a:blip r:embed="rId4" cstate="print"/>
          <a:srcRect/>
          <a:stretch>
            <a:fillRect/>
          </a:stretch>
        </p:blipFill>
        <p:spPr bwMode="auto">
          <a:xfrm>
            <a:off x="5562600" y="3200400"/>
            <a:ext cx="560388" cy="533400"/>
          </a:xfrm>
          <a:prstGeom prst="rect">
            <a:avLst/>
          </a:prstGeom>
          <a:noFill/>
          <a:ln w="9525">
            <a:noFill/>
            <a:miter lim="800000"/>
            <a:headEnd/>
            <a:tailEnd/>
          </a:ln>
        </p:spPr>
      </p:pic>
      <p:pic>
        <p:nvPicPr>
          <p:cNvPr id="13320" name="Picture 21" descr="star.png"/>
          <p:cNvPicPr>
            <a:picLocks noChangeAspect="1"/>
          </p:cNvPicPr>
          <p:nvPr/>
        </p:nvPicPr>
        <p:blipFill>
          <a:blip r:embed="rId4" cstate="print"/>
          <a:srcRect/>
          <a:stretch>
            <a:fillRect/>
          </a:stretch>
        </p:blipFill>
        <p:spPr bwMode="auto">
          <a:xfrm>
            <a:off x="4953000" y="3429000"/>
            <a:ext cx="560388" cy="533400"/>
          </a:xfrm>
          <a:prstGeom prst="rect">
            <a:avLst/>
          </a:prstGeom>
          <a:noFill/>
          <a:ln w="9525">
            <a:noFill/>
            <a:miter lim="800000"/>
            <a:headEnd/>
            <a:tailEnd/>
          </a:ln>
        </p:spPr>
      </p:pic>
      <p:pic>
        <p:nvPicPr>
          <p:cNvPr id="13321" name="Picture 22" descr="star.png"/>
          <p:cNvPicPr>
            <a:picLocks noChangeAspect="1"/>
          </p:cNvPicPr>
          <p:nvPr/>
        </p:nvPicPr>
        <p:blipFill>
          <a:blip r:embed="rId4" cstate="print"/>
          <a:srcRect/>
          <a:stretch>
            <a:fillRect/>
          </a:stretch>
        </p:blipFill>
        <p:spPr bwMode="auto">
          <a:xfrm>
            <a:off x="4419600" y="3200400"/>
            <a:ext cx="560388" cy="533400"/>
          </a:xfrm>
          <a:prstGeom prst="rect">
            <a:avLst/>
          </a:prstGeom>
          <a:noFill/>
          <a:ln w="9525">
            <a:noFill/>
            <a:miter lim="800000"/>
            <a:headEnd/>
            <a:tailEnd/>
          </a:ln>
        </p:spPr>
      </p:pic>
      <p:pic>
        <p:nvPicPr>
          <p:cNvPr id="13322" name="Picture 23" descr="star.png"/>
          <p:cNvPicPr>
            <a:picLocks noChangeAspect="1"/>
          </p:cNvPicPr>
          <p:nvPr/>
        </p:nvPicPr>
        <p:blipFill>
          <a:blip r:embed="rId4" cstate="print"/>
          <a:srcRect/>
          <a:stretch>
            <a:fillRect/>
          </a:stretch>
        </p:blipFill>
        <p:spPr bwMode="auto">
          <a:xfrm>
            <a:off x="5105400" y="6172200"/>
            <a:ext cx="560388" cy="533400"/>
          </a:xfrm>
          <a:prstGeom prst="rect">
            <a:avLst/>
          </a:prstGeom>
          <a:noFill/>
          <a:ln w="9525">
            <a:noFill/>
            <a:miter lim="800000"/>
            <a:headEnd/>
            <a:tailEnd/>
          </a:ln>
        </p:spPr>
      </p:pic>
      <p:pic>
        <p:nvPicPr>
          <p:cNvPr id="13323" name="Picture 24" descr="star.png"/>
          <p:cNvPicPr>
            <a:picLocks noChangeAspect="1"/>
          </p:cNvPicPr>
          <p:nvPr/>
        </p:nvPicPr>
        <p:blipFill>
          <a:blip r:embed="rId4" cstate="print"/>
          <a:srcRect/>
          <a:stretch>
            <a:fillRect/>
          </a:stretch>
        </p:blipFill>
        <p:spPr bwMode="auto">
          <a:xfrm>
            <a:off x="6934200" y="4876800"/>
            <a:ext cx="560388" cy="533400"/>
          </a:xfrm>
          <a:prstGeom prst="rect">
            <a:avLst/>
          </a:prstGeom>
          <a:noFill/>
          <a:ln w="9525">
            <a:noFill/>
            <a:miter lim="800000"/>
            <a:headEnd/>
            <a:tailEnd/>
          </a:ln>
        </p:spPr>
      </p:pic>
      <p:sp>
        <p:nvSpPr>
          <p:cNvPr id="13324" name="TextBox 26"/>
          <p:cNvSpPr txBox="1">
            <a:spLocks noChangeArrowheads="1"/>
          </p:cNvSpPr>
          <p:nvPr/>
        </p:nvSpPr>
        <p:spPr bwMode="auto">
          <a:xfrm>
            <a:off x="4724400" y="762000"/>
            <a:ext cx="1219200" cy="307975"/>
          </a:xfrm>
          <a:prstGeom prst="rect">
            <a:avLst/>
          </a:prstGeom>
          <a:solidFill>
            <a:schemeClr val="tx1"/>
          </a:solidFill>
          <a:ln w="9525">
            <a:noFill/>
            <a:miter lim="800000"/>
            <a:headEnd/>
            <a:tailEnd/>
          </a:ln>
        </p:spPr>
        <p:txBody>
          <a:bodyPr>
            <a:spAutoFit/>
          </a:bodyPr>
          <a:lstStyle/>
          <a:p>
            <a:r>
              <a:rPr lang="en-US" sz="1400">
                <a:solidFill>
                  <a:schemeClr val="bg1"/>
                </a:solidFill>
              </a:rPr>
              <a:t>Westville TC </a:t>
            </a:r>
          </a:p>
        </p:txBody>
      </p:sp>
      <p:sp>
        <p:nvSpPr>
          <p:cNvPr id="13325" name="TextBox 27"/>
          <p:cNvSpPr txBox="1">
            <a:spLocks noChangeArrowheads="1"/>
          </p:cNvSpPr>
          <p:nvPr/>
        </p:nvSpPr>
        <p:spPr bwMode="auto">
          <a:xfrm>
            <a:off x="6324600" y="1676400"/>
            <a:ext cx="1219200" cy="307975"/>
          </a:xfrm>
          <a:prstGeom prst="rect">
            <a:avLst/>
          </a:prstGeom>
          <a:solidFill>
            <a:schemeClr val="tx1"/>
          </a:solidFill>
          <a:ln w="9525">
            <a:noFill/>
            <a:miter lim="800000"/>
            <a:headEnd/>
            <a:tailEnd/>
          </a:ln>
        </p:spPr>
        <p:txBody>
          <a:bodyPr>
            <a:spAutoFit/>
          </a:bodyPr>
          <a:lstStyle/>
          <a:p>
            <a:r>
              <a:rPr lang="en-US" sz="1400">
                <a:solidFill>
                  <a:schemeClr val="bg1"/>
                </a:solidFill>
              </a:rPr>
              <a:t>Miami CLIFF</a:t>
            </a:r>
          </a:p>
        </p:txBody>
      </p:sp>
      <p:sp>
        <p:nvSpPr>
          <p:cNvPr id="13326" name="TextBox 28"/>
          <p:cNvSpPr txBox="1">
            <a:spLocks noChangeArrowheads="1"/>
          </p:cNvSpPr>
          <p:nvPr/>
        </p:nvSpPr>
        <p:spPr bwMode="auto">
          <a:xfrm>
            <a:off x="6858000" y="2514600"/>
            <a:ext cx="762000" cy="307975"/>
          </a:xfrm>
          <a:prstGeom prst="rect">
            <a:avLst/>
          </a:prstGeom>
          <a:solidFill>
            <a:schemeClr val="tx1"/>
          </a:solidFill>
          <a:ln w="9525">
            <a:noFill/>
            <a:miter lim="800000"/>
            <a:headEnd/>
            <a:tailEnd/>
          </a:ln>
        </p:spPr>
        <p:txBody>
          <a:bodyPr>
            <a:spAutoFit/>
          </a:bodyPr>
          <a:lstStyle/>
          <a:p>
            <a:r>
              <a:rPr lang="en-US" sz="1400">
                <a:solidFill>
                  <a:schemeClr val="bg1"/>
                </a:solidFill>
              </a:rPr>
              <a:t>CIF TC</a:t>
            </a:r>
          </a:p>
        </p:txBody>
      </p:sp>
      <p:sp>
        <p:nvSpPr>
          <p:cNvPr id="13327" name="TextBox 29"/>
          <p:cNvSpPr txBox="1">
            <a:spLocks noChangeArrowheads="1"/>
          </p:cNvSpPr>
          <p:nvPr/>
        </p:nvSpPr>
        <p:spPr bwMode="auto">
          <a:xfrm>
            <a:off x="6705600" y="3124200"/>
            <a:ext cx="1600200" cy="307975"/>
          </a:xfrm>
          <a:prstGeom prst="rect">
            <a:avLst/>
          </a:prstGeom>
          <a:solidFill>
            <a:schemeClr val="tx1"/>
          </a:solidFill>
          <a:ln w="9525">
            <a:noFill/>
            <a:miter lim="800000"/>
            <a:headEnd/>
            <a:tailEnd/>
          </a:ln>
        </p:spPr>
        <p:txBody>
          <a:bodyPr>
            <a:spAutoFit/>
          </a:bodyPr>
          <a:lstStyle/>
          <a:p>
            <a:r>
              <a:rPr lang="en-US" sz="1400">
                <a:solidFill>
                  <a:schemeClr val="bg1"/>
                </a:solidFill>
              </a:rPr>
              <a:t>Pendleton L-1 TC</a:t>
            </a:r>
          </a:p>
        </p:txBody>
      </p:sp>
      <p:sp>
        <p:nvSpPr>
          <p:cNvPr id="13328" name="TextBox 30"/>
          <p:cNvSpPr txBox="1">
            <a:spLocks noChangeArrowheads="1"/>
          </p:cNvSpPr>
          <p:nvPr/>
        </p:nvSpPr>
        <p:spPr bwMode="auto">
          <a:xfrm>
            <a:off x="5791200" y="3581400"/>
            <a:ext cx="1219200" cy="307975"/>
          </a:xfrm>
          <a:prstGeom prst="rect">
            <a:avLst/>
          </a:prstGeom>
          <a:solidFill>
            <a:schemeClr val="tx1"/>
          </a:solidFill>
          <a:ln w="9525">
            <a:noFill/>
            <a:miter lim="800000"/>
            <a:headEnd/>
            <a:tailEnd/>
          </a:ln>
        </p:spPr>
        <p:txBody>
          <a:bodyPr>
            <a:spAutoFit/>
          </a:bodyPr>
          <a:lstStyle/>
          <a:p>
            <a:r>
              <a:rPr lang="en-US" sz="1400">
                <a:solidFill>
                  <a:schemeClr val="bg1"/>
                </a:solidFill>
              </a:rPr>
              <a:t>Plainfield TC</a:t>
            </a:r>
          </a:p>
        </p:txBody>
      </p:sp>
      <p:sp>
        <p:nvSpPr>
          <p:cNvPr id="13329" name="TextBox 31"/>
          <p:cNvSpPr txBox="1">
            <a:spLocks noChangeArrowheads="1"/>
          </p:cNvSpPr>
          <p:nvPr/>
        </p:nvSpPr>
        <p:spPr bwMode="auto">
          <a:xfrm>
            <a:off x="4038600" y="2743200"/>
            <a:ext cx="1447800" cy="523875"/>
          </a:xfrm>
          <a:prstGeom prst="rect">
            <a:avLst/>
          </a:prstGeom>
          <a:solidFill>
            <a:schemeClr val="tx1"/>
          </a:solidFill>
          <a:ln w="9525">
            <a:noFill/>
            <a:miter lim="800000"/>
            <a:headEnd/>
            <a:tailEnd/>
          </a:ln>
        </p:spPr>
        <p:txBody>
          <a:bodyPr>
            <a:spAutoFit/>
          </a:bodyPr>
          <a:lstStyle/>
          <a:p>
            <a:pPr algn="ctr"/>
            <a:r>
              <a:rPr lang="en-US" sz="1400">
                <a:solidFill>
                  <a:schemeClr val="bg1"/>
                </a:solidFill>
              </a:rPr>
              <a:t>Rockville CLIFF Women</a:t>
            </a:r>
          </a:p>
        </p:txBody>
      </p:sp>
      <p:sp>
        <p:nvSpPr>
          <p:cNvPr id="13330" name="TextBox 32"/>
          <p:cNvSpPr txBox="1">
            <a:spLocks noChangeArrowheads="1"/>
          </p:cNvSpPr>
          <p:nvPr/>
        </p:nvSpPr>
        <p:spPr bwMode="auto">
          <a:xfrm>
            <a:off x="4419600" y="3886200"/>
            <a:ext cx="1143000" cy="523875"/>
          </a:xfrm>
          <a:prstGeom prst="rect">
            <a:avLst/>
          </a:prstGeom>
          <a:solidFill>
            <a:schemeClr val="tx1"/>
          </a:solidFill>
          <a:ln w="9525">
            <a:noFill/>
            <a:miter lim="800000"/>
            <a:headEnd/>
            <a:tailEnd/>
          </a:ln>
        </p:spPr>
        <p:txBody>
          <a:bodyPr>
            <a:spAutoFit/>
          </a:bodyPr>
          <a:lstStyle/>
          <a:p>
            <a:pPr algn="ctr"/>
            <a:r>
              <a:rPr lang="en-US" sz="1400">
                <a:solidFill>
                  <a:schemeClr val="bg1"/>
                </a:solidFill>
              </a:rPr>
              <a:t>Putnamville CLIFF</a:t>
            </a:r>
          </a:p>
        </p:txBody>
      </p:sp>
      <p:sp>
        <p:nvSpPr>
          <p:cNvPr id="13331" name="TextBox 33"/>
          <p:cNvSpPr txBox="1">
            <a:spLocks noChangeArrowheads="1"/>
          </p:cNvSpPr>
          <p:nvPr/>
        </p:nvSpPr>
        <p:spPr bwMode="auto">
          <a:xfrm>
            <a:off x="3886200" y="6019800"/>
            <a:ext cx="1447800" cy="307975"/>
          </a:xfrm>
          <a:prstGeom prst="rect">
            <a:avLst/>
          </a:prstGeom>
          <a:solidFill>
            <a:schemeClr val="tx1"/>
          </a:solidFill>
          <a:ln w="9525">
            <a:noFill/>
            <a:miter lim="800000"/>
            <a:headEnd/>
            <a:tailEnd/>
          </a:ln>
        </p:spPr>
        <p:txBody>
          <a:bodyPr>
            <a:spAutoFit/>
          </a:bodyPr>
          <a:lstStyle/>
          <a:p>
            <a:r>
              <a:rPr lang="en-US" sz="1400">
                <a:solidFill>
                  <a:schemeClr val="bg1"/>
                </a:solidFill>
              </a:rPr>
              <a:t>Branchville TC</a:t>
            </a:r>
          </a:p>
        </p:txBody>
      </p:sp>
      <p:sp>
        <p:nvSpPr>
          <p:cNvPr id="13332" name="TextBox 34"/>
          <p:cNvSpPr txBox="1">
            <a:spLocks noChangeArrowheads="1"/>
          </p:cNvSpPr>
          <p:nvPr/>
        </p:nvSpPr>
        <p:spPr bwMode="auto">
          <a:xfrm>
            <a:off x="6096000" y="5334000"/>
            <a:ext cx="1295400" cy="523875"/>
          </a:xfrm>
          <a:prstGeom prst="rect">
            <a:avLst/>
          </a:prstGeom>
          <a:solidFill>
            <a:schemeClr val="tx1"/>
          </a:solidFill>
          <a:ln w="9525">
            <a:noFill/>
            <a:miter lim="800000"/>
            <a:headEnd/>
            <a:tailEnd/>
          </a:ln>
        </p:spPr>
        <p:txBody>
          <a:bodyPr>
            <a:spAutoFit/>
          </a:bodyPr>
          <a:lstStyle/>
          <a:p>
            <a:pPr algn="ctr"/>
            <a:r>
              <a:rPr lang="en-US" sz="1400">
                <a:solidFill>
                  <a:schemeClr val="bg1"/>
                </a:solidFill>
              </a:rPr>
              <a:t>Madison TC women</a:t>
            </a:r>
          </a:p>
        </p:txBody>
      </p:sp>
      <p:sp>
        <p:nvSpPr>
          <p:cNvPr id="22" name="Rectangle 21"/>
          <p:cNvSpPr/>
          <p:nvPr/>
        </p:nvSpPr>
        <p:spPr>
          <a:xfrm rot="20608663">
            <a:off x="348617" y="1723838"/>
            <a:ext cx="148135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Therapeutic Community</a:t>
            </a:r>
          </a:p>
        </p:txBody>
      </p:sp>
      <p:sp>
        <p:nvSpPr>
          <p:cNvPr id="23" name="Rectangle 22"/>
          <p:cNvSpPr/>
          <p:nvPr/>
        </p:nvSpPr>
        <p:spPr>
          <a:xfrm rot="1292695">
            <a:off x="44878" y="4549508"/>
            <a:ext cx="1465376"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Treatment</a:t>
            </a:r>
          </a:p>
        </p:txBody>
      </p:sp>
      <p:sp>
        <p:nvSpPr>
          <p:cNvPr id="24" name="Rectangle 23"/>
          <p:cNvSpPr/>
          <p:nvPr/>
        </p:nvSpPr>
        <p:spPr>
          <a:xfrm rot="19465899">
            <a:off x="103718" y="2580398"/>
            <a:ext cx="148135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Relapse</a:t>
            </a:r>
          </a:p>
          <a:p>
            <a:pPr algn="ctr">
              <a:defRPr/>
            </a:pPr>
            <a:r>
              <a:rPr lang="en-US" sz="1400" b="1" dirty="0">
                <a:ln w="11430"/>
                <a:solidFill>
                  <a:srgbClr val="002060"/>
                </a:solidFill>
                <a:effectLst>
                  <a:outerShdw blurRad="50800" dist="39000" dir="5460000" algn="tl">
                    <a:srgbClr val="000000">
                      <a:alpha val="38000"/>
                    </a:srgbClr>
                  </a:outerShdw>
                </a:effectLst>
              </a:rPr>
              <a:t>Prevention</a:t>
            </a:r>
          </a:p>
        </p:txBody>
      </p:sp>
      <p:sp>
        <p:nvSpPr>
          <p:cNvPr id="25" name="Rectangle 24"/>
          <p:cNvSpPr/>
          <p:nvPr/>
        </p:nvSpPr>
        <p:spPr>
          <a:xfrm>
            <a:off x="0" y="152400"/>
            <a:ext cx="5943600"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TC Facility Map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371600"/>
          <a:ext cx="83820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838200" y="152400"/>
            <a:ext cx="7772400"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Purposeful Incarceration</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endParaRP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1066800"/>
          <a:ext cx="9753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295400" y="0"/>
            <a:ext cx="6553200" cy="830997"/>
          </a:xfrm>
          <a:prstGeom prst="rect">
            <a:avLst/>
          </a:prstGeom>
          <a:noFill/>
          <a:ln>
            <a:no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06000" sy="106000" algn="tl">
                    <a:srgbClr val="000000">
                      <a:alpha val="52000"/>
                    </a:srgbClr>
                  </a:outerShdw>
                </a:effectLst>
              </a:rPr>
              <a:t>Education Programs</a:t>
            </a:r>
          </a:p>
        </p:txBody>
      </p:sp>
      <p:sp>
        <p:nvSpPr>
          <p:cNvPr id="6" name="Rectangle 5"/>
          <p:cNvSpPr/>
          <p:nvPr/>
        </p:nvSpPr>
        <p:spPr>
          <a:xfrm rot="1292695">
            <a:off x="44878" y="4441787"/>
            <a:ext cx="1465376"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Re-Entry</a:t>
            </a:r>
          </a:p>
          <a:p>
            <a:pPr algn="ctr">
              <a:defRPr/>
            </a:pPr>
            <a:r>
              <a:rPr lang="en-US" sz="1400" b="1" dirty="0">
                <a:ln w="11430"/>
                <a:solidFill>
                  <a:srgbClr val="002060"/>
                </a:solidFill>
                <a:effectLst>
                  <a:outerShdw blurRad="50800" dist="39000" dir="5460000" algn="tl">
                    <a:srgbClr val="000000">
                      <a:alpha val="38000"/>
                    </a:srgbClr>
                  </a:outerShdw>
                </a:effectLst>
              </a:rPr>
              <a:t> Acct</a:t>
            </a:r>
          </a:p>
        </p:txBody>
      </p:sp>
      <p:sp>
        <p:nvSpPr>
          <p:cNvPr id="7" name="Rectangle 6"/>
          <p:cNvSpPr/>
          <p:nvPr/>
        </p:nvSpPr>
        <p:spPr>
          <a:xfrm rot="19465899">
            <a:off x="103718" y="2641953"/>
            <a:ext cx="148135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dirty="0">
                <a:ln w="11430"/>
                <a:solidFill>
                  <a:srgbClr val="002060"/>
                </a:solidFill>
                <a:effectLst>
                  <a:outerShdw blurRad="50800" dist="39000" dir="5460000" algn="tl">
                    <a:srgbClr val="000000">
                      <a:alpha val="38000"/>
                    </a:srgbClr>
                  </a:outerShdw>
                </a:effectLst>
              </a:rPr>
              <a:t>CTP</a:t>
            </a:r>
          </a:p>
        </p:txBody>
      </p:sp>
      <p:sp>
        <p:nvSpPr>
          <p:cNvPr id="8" name="Rectangle 7"/>
          <p:cNvSpPr/>
          <p:nvPr/>
        </p:nvSpPr>
        <p:spPr>
          <a:xfrm rot="20608663">
            <a:off x="336866" y="1761171"/>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Re-Entry</a:t>
            </a:r>
          </a:p>
        </p:txBody>
      </p:sp>
      <p:sp>
        <p:nvSpPr>
          <p:cNvPr id="9" name="Oval 8"/>
          <p:cNvSpPr/>
          <p:nvPr/>
        </p:nvSpPr>
        <p:spPr>
          <a:xfrm>
            <a:off x="381000" y="228600"/>
            <a:ext cx="914400" cy="914400"/>
          </a:xfrm>
          <a:prstGeom prst="ellipse">
            <a:avLst/>
          </a:prstGeom>
          <a:blipFill>
            <a:blip r:embed="rId8"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1295400" y="1219200"/>
          <a:ext cx="7391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066800" y="76200"/>
            <a:ext cx="7772400"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Department of Labor Programs</a:t>
            </a:r>
          </a:p>
        </p:txBody>
      </p:sp>
      <p:sp>
        <p:nvSpPr>
          <p:cNvPr id="6" name="Oval 5"/>
          <p:cNvSpPr/>
          <p:nvPr/>
        </p:nvSpPr>
        <p:spPr>
          <a:xfrm>
            <a:off x="381000" y="228600"/>
            <a:ext cx="914400" cy="914400"/>
          </a:xfrm>
          <a:prstGeom prst="ellipse">
            <a:avLst/>
          </a:prstGeom>
          <a:blipFill>
            <a:blip r:embed="rId8"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rot="20608663">
            <a:off x="336866" y="1761171"/>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Print Shop</a:t>
            </a:r>
          </a:p>
        </p:txBody>
      </p:sp>
      <p:sp>
        <p:nvSpPr>
          <p:cNvPr id="8" name="Rectangle 7"/>
          <p:cNvSpPr/>
          <p:nvPr/>
        </p:nvSpPr>
        <p:spPr>
          <a:xfrm rot="19465899">
            <a:off x="-52375" y="2724670"/>
            <a:ext cx="1616898"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600" b="1" dirty="0" err="1">
                <a:ln w="11430"/>
                <a:solidFill>
                  <a:srgbClr val="002060"/>
                </a:solidFill>
                <a:effectLst>
                  <a:outerShdw blurRad="50800" dist="39000" dir="5460000" algn="tl">
                    <a:srgbClr val="000000">
                      <a:alpha val="38000"/>
                    </a:srgbClr>
                  </a:outerShdw>
                </a:effectLst>
              </a:rPr>
              <a:t>Maintenence</a:t>
            </a:r>
            <a:endParaRPr lang="en-US" sz="1600" b="1" dirty="0">
              <a:ln w="11430"/>
              <a:solidFill>
                <a:srgbClr val="002060"/>
              </a:solidFill>
              <a:effectLst>
                <a:outerShdw blurRad="50800" dist="39000" dir="5460000" algn="tl">
                  <a:srgbClr val="000000">
                    <a:alpha val="38000"/>
                  </a:srgbClr>
                </a:outerShdw>
              </a:effectLst>
            </a:endParaRPr>
          </a:p>
        </p:txBody>
      </p:sp>
      <p:sp>
        <p:nvSpPr>
          <p:cNvPr id="9" name="Rectangle 8"/>
          <p:cNvSpPr/>
          <p:nvPr/>
        </p:nvSpPr>
        <p:spPr>
          <a:xfrm rot="1292695">
            <a:off x="44878" y="4441787"/>
            <a:ext cx="1465376"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House</a:t>
            </a:r>
          </a:p>
          <a:p>
            <a:pPr algn="ctr">
              <a:defRPr/>
            </a:pPr>
            <a:r>
              <a:rPr lang="en-US" sz="1400" b="1" dirty="0">
                <a:ln w="11430"/>
                <a:solidFill>
                  <a:srgbClr val="002060"/>
                </a:solidFill>
                <a:effectLst>
                  <a:outerShdw blurRad="50800" dist="39000" dir="5460000" algn="tl">
                    <a:srgbClr val="000000">
                      <a:alpha val="38000"/>
                    </a:srgbClr>
                  </a:outerShdw>
                </a:effectLst>
              </a:rPr>
              <a:t>Keeping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1905000" y="457200"/>
            <a:ext cx="6629400" cy="3046413"/>
          </a:xfrm>
          <a:prstGeom prst="rect">
            <a:avLst/>
          </a:prstGeom>
          <a:noFill/>
          <a:ln w="9525">
            <a:noFill/>
            <a:miter lim="800000"/>
            <a:headEnd/>
            <a:tailEnd/>
          </a:ln>
          <a:effectLst/>
        </p:spPr>
        <p:txBody>
          <a:bodyPr>
            <a:spAutoFit/>
          </a:bodyPr>
          <a:lstStyle/>
          <a:p>
            <a:pPr>
              <a:spcBef>
                <a:spcPct val="20000"/>
              </a:spcBef>
              <a:defRPr/>
            </a:pPr>
            <a:endParaRPr lang="en-US" sz="2000" dirty="0">
              <a:effectLst>
                <a:outerShdw blurRad="38100" dist="38100" dir="2700000" algn="tl">
                  <a:srgbClr val="000000">
                    <a:alpha val="43137"/>
                  </a:srgbClr>
                </a:outerShdw>
              </a:effectLst>
              <a:latin typeface="+mn-lt"/>
            </a:endParaRPr>
          </a:p>
          <a:p>
            <a:pPr>
              <a:spcBef>
                <a:spcPct val="20000"/>
              </a:spcBef>
              <a:buFont typeface="Arial" pitchFamily="34" charset="0"/>
              <a:buChar char="•"/>
              <a:defRPr/>
            </a:pPr>
            <a:r>
              <a:rPr lang="en-US" sz="2000" dirty="0">
                <a:solidFill>
                  <a:schemeClr val="bg1"/>
                </a:solidFill>
                <a:effectLst>
                  <a:outerShdw blurRad="38100" dist="38100" dir="2700000" algn="tl">
                    <a:srgbClr val="000000">
                      <a:alpha val="43137"/>
                    </a:srgbClr>
                  </a:outerShdw>
                </a:effectLst>
              </a:rPr>
              <a:t>Length of the program is 12-18 months</a:t>
            </a:r>
          </a:p>
          <a:p>
            <a:pPr>
              <a:spcBef>
                <a:spcPct val="20000"/>
              </a:spcBef>
              <a:buFont typeface="Arial" pitchFamily="34" charset="0"/>
              <a:buChar char="•"/>
              <a:defRPr/>
            </a:pPr>
            <a:r>
              <a:rPr lang="en-US" sz="2000" dirty="0">
                <a:solidFill>
                  <a:schemeClr val="bg1"/>
                </a:solidFill>
                <a:effectLst>
                  <a:outerShdw blurRad="38100" dist="38100" dir="2700000" algn="tl">
                    <a:srgbClr val="000000">
                      <a:alpha val="43137"/>
                    </a:srgbClr>
                  </a:outerShdw>
                </a:effectLst>
                <a:latin typeface="+mn-lt"/>
              </a:rPr>
              <a:t>The In2Work Program is designed to provide offenders with food service training and practical work experience.  Using the skills and knowledge gained through the program, offenders have the opportunity to become more employable when they are released back to their community.</a:t>
            </a:r>
          </a:p>
          <a:p>
            <a:pPr>
              <a:spcBef>
                <a:spcPct val="20000"/>
              </a:spcBef>
              <a:buFont typeface="Arial" pitchFamily="34" charset="0"/>
              <a:buChar char="•"/>
              <a:defRPr/>
            </a:pPr>
            <a:r>
              <a:rPr lang="en-US" sz="2000" dirty="0">
                <a:solidFill>
                  <a:schemeClr val="bg1"/>
                </a:solidFill>
                <a:effectLst>
                  <a:outerShdw blurRad="38100" dist="38100" dir="2700000" algn="tl">
                    <a:srgbClr val="000000">
                      <a:alpha val="43137"/>
                    </a:srgbClr>
                  </a:outerShdw>
                </a:effectLst>
                <a:latin typeface="+mn-lt"/>
              </a:rPr>
              <a:t>A component of the DOL Apprenticeship Program</a:t>
            </a:r>
          </a:p>
        </p:txBody>
      </p:sp>
      <p:pic>
        <p:nvPicPr>
          <p:cNvPr id="17411" name="Picture 7" descr="clip_image002"/>
          <p:cNvPicPr>
            <a:picLocks noChangeAspect="1" noChangeArrowheads="1"/>
          </p:cNvPicPr>
          <p:nvPr/>
        </p:nvPicPr>
        <p:blipFill>
          <a:blip r:embed="rId3" cstate="print"/>
          <a:srcRect/>
          <a:stretch>
            <a:fillRect/>
          </a:stretch>
        </p:blipFill>
        <p:spPr bwMode="auto">
          <a:xfrm rot="-1040055">
            <a:off x="407988" y="1735138"/>
            <a:ext cx="1397000" cy="396875"/>
          </a:xfrm>
          <a:prstGeom prst="rect">
            <a:avLst/>
          </a:prstGeom>
          <a:noFill/>
          <a:ln w="9525">
            <a:noFill/>
            <a:miter lim="800000"/>
            <a:headEnd/>
            <a:tailEnd/>
          </a:ln>
        </p:spPr>
      </p:pic>
      <p:sp>
        <p:nvSpPr>
          <p:cNvPr id="8" name="Rectangle 7"/>
          <p:cNvSpPr/>
          <p:nvPr/>
        </p:nvSpPr>
        <p:spPr>
          <a:xfrm>
            <a:off x="228600" y="228600"/>
            <a:ext cx="8610600"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In2Work</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endParaRPr>
          </a:p>
        </p:txBody>
      </p:sp>
      <p:graphicFrame>
        <p:nvGraphicFramePr>
          <p:cNvPr id="14" name="Diagram 13"/>
          <p:cNvGraphicFramePr/>
          <p:nvPr/>
        </p:nvGraphicFramePr>
        <p:xfrm>
          <a:off x="2514600" y="3657600"/>
          <a:ext cx="4267200" cy="297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ectangle 15"/>
          <p:cNvSpPr/>
          <p:nvPr/>
        </p:nvSpPr>
        <p:spPr>
          <a:xfrm rot="19465899">
            <a:off x="103718" y="2657342"/>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In2Work</a:t>
            </a:r>
          </a:p>
        </p:txBody>
      </p:sp>
      <p:sp>
        <p:nvSpPr>
          <p:cNvPr id="17" name="Rectangle 16"/>
          <p:cNvSpPr/>
          <p:nvPr/>
        </p:nvSpPr>
        <p:spPr>
          <a:xfrm rot="1292695">
            <a:off x="44878" y="4441787"/>
            <a:ext cx="1465376"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Re-Entry</a:t>
            </a:r>
          </a:p>
          <a:p>
            <a:pPr algn="ctr">
              <a:defRPr/>
            </a:pPr>
            <a:r>
              <a:rPr lang="en-US" sz="1400" b="1" dirty="0">
                <a:ln w="11430"/>
                <a:solidFill>
                  <a:srgbClr val="002060"/>
                </a:solidFill>
                <a:effectLst>
                  <a:outerShdw blurRad="50800" dist="39000" dir="5460000" algn="tl">
                    <a:srgbClr val="000000">
                      <a:alpha val="38000"/>
                    </a:srgbClr>
                  </a:outerShdw>
                </a:effectLst>
              </a:rPr>
              <a:t> Acct</a:t>
            </a:r>
          </a:p>
        </p:txBody>
      </p:sp>
      <p:sp>
        <p:nvSpPr>
          <p:cNvPr id="9" name="Oval 8"/>
          <p:cNvSpPr/>
          <p:nvPr/>
        </p:nvSpPr>
        <p:spPr>
          <a:xfrm>
            <a:off x="381000" y="228600"/>
            <a:ext cx="914400" cy="914400"/>
          </a:xfrm>
          <a:prstGeom prst="ellipse">
            <a:avLst/>
          </a:prstGeom>
          <a:blipFill>
            <a:blip r:embed="rId9"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219200"/>
            <a:ext cx="6629400" cy="4724400"/>
          </a:xfrm>
        </p:spPr>
        <p:txBody>
          <a:bodyPr/>
          <a:lstStyle/>
          <a:p>
            <a:pPr eaLnBrk="1" hangingPunct="1">
              <a:defRPr/>
            </a:pPr>
            <a:r>
              <a:rPr lang="en-US" sz="2400" u="sng" dirty="0" smtClean="0">
                <a:solidFill>
                  <a:schemeClr val="bg1"/>
                </a:solidFill>
                <a:effectLst>
                  <a:outerShdw blurRad="38100" dist="38100" dir="2700000" algn="tl">
                    <a:srgbClr val="000000">
                      <a:alpha val="43137"/>
                    </a:srgbClr>
                  </a:outerShdw>
                </a:effectLst>
              </a:rPr>
              <a:t>Program is 12-16 months in length.  Some longer term offenders are allowed to participate in the program</a:t>
            </a:r>
          </a:p>
          <a:p>
            <a:pPr eaLnBrk="1" hangingPunct="1">
              <a:defRPr/>
            </a:pPr>
            <a:r>
              <a:rPr lang="en-US" sz="2400" dirty="0" smtClean="0">
                <a:solidFill>
                  <a:schemeClr val="bg1"/>
                </a:solidFill>
                <a:effectLst>
                  <a:outerShdw blurRad="38100" dist="38100" dir="2700000" algn="tl">
                    <a:srgbClr val="000000">
                      <a:alpha val="43137"/>
                    </a:srgbClr>
                  </a:outerShdw>
                </a:effectLst>
              </a:rPr>
              <a:t>The Purposeful Living Units Serve (PLUS) program is a faith- and character-based housing program </a:t>
            </a:r>
          </a:p>
          <a:p>
            <a:pPr eaLnBrk="1" hangingPunct="1">
              <a:defRPr/>
            </a:pPr>
            <a:r>
              <a:rPr lang="en-US" sz="2400" dirty="0" smtClean="0">
                <a:solidFill>
                  <a:schemeClr val="bg1"/>
                </a:solidFill>
                <a:effectLst>
                  <a:outerShdw blurRad="38100" dist="38100" dir="2700000" algn="tl">
                    <a:srgbClr val="000000">
                      <a:alpha val="43137"/>
                    </a:srgbClr>
                  </a:outerShdw>
                </a:effectLst>
              </a:rPr>
              <a:t>PLUS participants are housed separately and operate similar to the modified therapeutic communities</a:t>
            </a:r>
          </a:p>
          <a:p>
            <a:pPr eaLnBrk="1" hangingPunct="1">
              <a:defRPr/>
            </a:pPr>
            <a:r>
              <a:rPr lang="en-US" sz="2400" dirty="0" smtClean="0">
                <a:solidFill>
                  <a:schemeClr val="bg1"/>
                </a:solidFill>
                <a:effectLst>
                  <a:outerShdw blurRad="38100" dist="38100" dir="2700000" algn="tl">
                    <a:srgbClr val="000000">
                      <a:alpha val="43137"/>
                    </a:srgbClr>
                  </a:outerShdw>
                </a:effectLst>
              </a:rPr>
              <a:t>16 different facilities with a current enrollment of approximately 1,200 participants </a:t>
            </a:r>
          </a:p>
          <a:p>
            <a:pPr eaLnBrk="1" hangingPunct="1">
              <a:defRPr/>
            </a:pPr>
            <a:r>
              <a:rPr lang="en-US" sz="2400" dirty="0" smtClean="0">
                <a:solidFill>
                  <a:schemeClr val="bg1"/>
                </a:solidFill>
                <a:effectLst>
                  <a:outerShdw blurRad="38100" dist="38100" dir="2700000" algn="tl">
                    <a:srgbClr val="000000">
                      <a:alpha val="43137"/>
                    </a:srgbClr>
                  </a:outerShdw>
                </a:effectLst>
              </a:rPr>
              <a:t>Successful completions can result in up to a 6 month credit time cut</a:t>
            </a:r>
          </a:p>
        </p:txBody>
      </p:sp>
      <p:sp>
        <p:nvSpPr>
          <p:cNvPr id="4" name="Rectangle 3"/>
          <p:cNvSpPr/>
          <p:nvPr/>
        </p:nvSpPr>
        <p:spPr>
          <a:xfrm>
            <a:off x="0" y="152400"/>
            <a:ext cx="8610600"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PLUS Units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endParaRPr>
          </a:p>
        </p:txBody>
      </p:sp>
      <p:sp>
        <p:nvSpPr>
          <p:cNvPr id="6" name="Rectangle 5"/>
          <p:cNvSpPr/>
          <p:nvPr/>
        </p:nvSpPr>
        <p:spPr>
          <a:xfrm rot="1292695">
            <a:off x="44878" y="4549508"/>
            <a:ext cx="1465376"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Re-Entry</a:t>
            </a:r>
          </a:p>
        </p:txBody>
      </p:sp>
      <p:sp>
        <p:nvSpPr>
          <p:cNvPr id="7" name="Rectangle 6"/>
          <p:cNvSpPr/>
          <p:nvPr/>
        </p:nvSpPr>
        <p:spPr>
          <a:xfrm rot="19465899">
            <a:off x="103718" y="2641953"/>
            <a:ext cx="148135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dirty="0">
                <a:ln w="11430"/>
                <a:solidFill>
                  <a:srgbClr val="002060"/>
                </a:solidFill>
                <a:effectLst>
                  <a:outerShdw blurRad="50800" dist="39000" dir="5460000" algn="tl">
                    <a:srgbClr val="000000">
                      <a:alpha val="38000"/>
                    </a:srgbClr>
                  </a:outerShdw>
                </a:effectLst>
              </a:rPr>
              <a:t>Character</a:t>
            </a:r>
          </a:p>
        </p:txBody>
      </p:sp>
      <p:sp>
        <p:nvSpPr>
          <p:cNvPr id="8" name="Rectangle 7"/>
          <p:cNvSpPr/>
          <p:nvPr/>
        </p:nvSpPr>
        <p:spPr>
          <a:xfrm rot="20608663">
            <a:off x="336866" y="1761171"/>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PLUS</a:t>
            </a:r>
          </a:p>
        </p:txBody>
      </p:sp>
      <p:sp>
        <p:nvSpPr>
          <p:cNvPr id="9" name="Oval 8"/>
          <p:cNvSpPr/>
          <p:nvPr/>
        </p:nvSpPr>
        <p:spPr>
          <a:xfrm>
            <a:off x="381000" y="228600"/>
            <a:ext cx="914400" cy="914400"/>
          </a:xfrm>
          <a:prstGeom prst="ellipse">
            <a:avLst/>
          </a:prstGeom>
          <a:blipFill>
            <a:blip r:embed="rId3"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828800" y="1524000"/>
            <a:ext cx="7086600" cy="5029200"/>
          </a:xfrm>
        </p:spPr>
        <p:txBody>
          <a:bodyPr/>
          <a:lstStyle/>
          <a:p>
            <a:pPr>
              <a:defRPr/>
            </a:pPr>
            <a:r>
              <a:rPr lang="en-US" sz="1800" b="1" u="sng" dirty="0" smtClean="0">
                <a:solidFill>
                  <a:schemeClr val="bg1"/>
                </a:solidFill>
                <a:effectLst>
                  <a:outerShdw blurRad="38100" dist="38100" dir="2700000" algn="tl">
                    <a:srgbClr val="000000">
                      <a:alpha val="43137"/>
                    </a:srgbClr>
                  </a:outerShdw>
                </a:effectLst>
              </a:rPr>
              <a:t>12 Hour Curriculum</a:t>
            </a:r>
            <a:endParaRPr lang="en-US" sz="1800" dirty="0" smtClean="0">
              <a:solidFill>
                <a:schemeClr val="bg1"/>
              </a:solidFill>
              <a:effectLst>
                <a:outerShdw blurRad="38100" dist="38100" dir="2700000" algn="tl">
                  <a:srgbClr val="000000">
                    <a:alpha val="43137"/>
                  </a:srgbClr>
                </a:outerShdw>
              </a:effectLst>
            </a:endParaRPr>
          </a:p>
          <a:p>
            <a:pPr>
              <a:defRPr/>
            </a:pPr>
            <a:r>
              <a:rPr lang="en-US" sz="1800" dirty="0" smtClean="0">
                <a:solidFill>
                  <a:schemeClr val="bg1"/>
                </a:solidFill>
                <a:effectLst>
                  <a:outerShdw blurRad="38100" dist="38100" dir="2700000" algn="tl">
                    <a:srgbClr val="000000">
                      <a:alpha val="43137"/>
                    </a:srgbClr>
                  </a:outerShdw>
                </a:effectLst>
              </a:rPr>
              <a:t>IDOC offers responsible fatherhood programs at all adult male facilities in Indiana</a:t>
            </a:r>
          </a:p>
          <a:p>
            <a:pPr>
              <a:defRPr/>
            </a:pPr>
            <a:r>
              <a:rPr lang="en-US" sz="1800" dirty="0" smtClean="0">
                <a:solidFill>
                  <a:schemeClr val="bg1"/>
                </a:solidFill>
                <a:effectLst>
                  <a:outerShdw blurRad="38100" dist="38100" dir="2700000" algn="tl">
                    <a:srgbClr val="000000">
                      <a:alpha val="43137"/>
                    </a:srgbClr>
                  </a:outerShdw>
                </a:effectLst>
              </a:rPr>
              <a:t>Purpose is to provide the tools for each man to become a more involved, responsible and committed father</a:t>
            </a:r>
          </a:p>
          <a:p>
            <a:pPr>
              <a:defRPr/>
            </a:pPr>
            <a:r>
              <a:rPr lang="en-US" sz="1800" dirty="0" smtClean="0">
                <a:solidFill>
                  <a:schemeClr val="bg1"/>
                </a:solidFill>
                <a:effectLst>
                  <a:outerShdw blurRad="38100" dist="38100" dir="2700000" algn="tl">
                    <a:srgbClr val="000000">
                      <a:alpha val="43137"/>
                    </a:srgbClr>
                  </a:outerShdw>
                </a:effectLst>
              </a:rPr>
              <a:t>From 9/30/2009 to 9/30/2010 the program served: </a:t>
            </a:r>
          </a:p>
          <a:p>
            <a:pPr lvl="1">
              <a:defRPr/>
            </a:pPr>
            <a:r>
              <a:rPr lang="en-US" sz="1800" dirty="0" smtClean="0">
                <a:solidFill>
                  <a:schemeClr val="bg1"/>
                </a:solidFill>
                <a:effectLst>
                  <a:outerShdw blurRad="38100" dist="38100" dir="2700000" algn="tl">
                    <a:srgbClr val="000000">
                      <a:alpha val="43137"/>
                    </a:srgbClr>
                  </a:outerShdw>
                </a:effectLst>
              </a:rPr>
              <a:t>1,155 fathers</a:t>
            </a:r>
          </a:p>
          <a:p>
            <a:pPr lvl="1">
              <a:defRPr/>
            </a:pPr>
            <a:r>
              <a:rPr lang="en-US" sz="1800" dirty="0" smtClean="0">
                <a:solidFill>
                  <a:schemeClr val="bg1"/>
                </a:solidFill>
                <a:effectLst>
                  <a:outerShdw blurRad="38100" dist="38100" dir="2700000" algn="tl">
                    <a:srgbClr val="000000">
                      <a:alpha val="43137"/>
                    </a:srgbClr>
                  </a:outerShdw>
                </a:effectLst>
              </a:rPr>
              <a:t>and at least 2,393 children</a:t>
            </a:r>
          </a:p>
          <a:p>
            <a:pPr>
              <a:defRPr/>
            </a:pPr>
            <a:r>
              <a:rPr lang="en-US" sz="1800" dirty="0" smtClean="0">
                <a:solidFill>
                  <a:schemeClr val="bg1"/>
                </a:solidFill>
                <a:effectLst>
                  <a:outerShdw blurRad="38100" dist="38100" dir="2700000" algn="tl">
                    <a:srgbClr val="000000">
                      <a:alpha val="43137"/>
                    </a:srgbClr>
                  </a:outerShdw>
                </a:effectLst>
              </a:rPr>
              <a:t>Since  Fall of 2006 to Summer </a:t>
            </a:r>
            <a:r>
              <a:rPr lang="en-US" sz="1800" smtClean="0">
                <a:solidFill>
                  <a:schemeClr val="bg1"/>
                </a:solidFill>
                <a:effectLst>
                  <a:outerShdw blurRad="38100" dist="38100" dir="2700000" algn="tl">
                    <a:srgbClr val="000000">
                      <a:alpha val="43137"/>
                    </a:srgbClr>
                  </a:outerShdw>
                </a:effectLst>
              </a:rPr>
              <a:t>of 2011 </a:t>
            </a:r>
            <a:r>
              <a:rPr lang="en-US" sz="1800" dirty="0" smtClean="0">
                <a:solidFill>
                  <a:schemeClr val="bg1"/>
                </a:solidFill>
                <a:effectLst>
                  <a:outerShdw blurRad="38100" dist="38100" dir="2700000" algn="tl">
                    <a:srgbClr val="000000">
                      <a:alpha val="43137"/>
                    </a:srgbClr>
                  </a:outerShdw>
                </a:effectLst>
              </a:rPr>
              <a:t>the program has served:</a:t>
            </a:r>
          </a:p>
          <a:p>
            <a:pPr lvl="1">
              <a:defRPr/>
            </a:pPr>
            <a:r>
              <a:rPr lang="en-US" sz="1800" dirty="0" smtClean="0">
                <a:solidFill>
                  <a:schemeClr val="bg1"/>
                </a:solidFill>
                <a:effectLst>
                  <a:outerShdw blurRad="38100" dist="38100" dir="2700000" algn="tl">
                    <a:srgbClr val="000000">
                      <a:alpha val="43137"/>
                    </a:srgbClr>
                  </a:outerShdw>
                </a:effectLst>
              </a:rPr>
              <a:t> over 4,500 fathers </a:t>
            </a:r>
          </a:p>
          <a:p>
            <a:pPr lvl="1">
              <a:defRPr/>
            </a:pPr>
            <a:r>
              <a:rPr lang="en-US" sz="1800" dirty="0" smtClean="0">
                <a:solidFill>
                  <a:schemeClr val="bg1"/>
                </a:solidFill>
                <a:effectLst>
                  <a:outerShdw blurRad="38100" dist="38100" dir="2700000" algn="tl">
                    <a:srgbClr val="000000">
                      <a:alpha val="43137"/>
                    </a:srgbClr>
                  </a:outerShdw>
                </a:effectLst>
              </a:rPr>
              <a:t>at least 6,500 children</a:t>
            </a:r>
          </a:p>
          <a:p>
            <a:pPr>
              <a:defRPr/>
            </a:pPr>
            <a:r>
              <a:rPr lang="en-US" sz="1800" dirty="0" smtClean="0">
                <a:solidFill>
                  <a:schemeClr val="bg1"/>
                </a:solidFill>
                <a:effectLst>
                  <a:outerShdw blurRad="38100" dist="38100" dir="2700000" algn="tl">
                    <a:srgbClr val="000000">
                      <a:alpha val="43137"/>
                    </a:srgbClr>
                  </a:outerShdw>
                </a:effectLst>
              </a:rPr>
              <a:t>Grants received fund Children's Visitation Centers at:</a:t>
            </a:r>
          </a:p>
          <a:p>
            <a:pPr lvl="1">
              <a:defRPr/>
            </a:pPr>
            <a:r>
              <a:rPr lang="en-US" sz="1800" dirty="0" smtClean="0">
                <a:solidFill>
                  <a:schemeClr val="bg1"/>
                </a:solidFill>
                <a:effectLst>
                  <a:outerShdw blurRad="38100" dist="38100" dir="2700000" algn="tl">
                    <a:srgbClr val="000000">
                      <a:alpha val="43137"/>
                    </a:srgbClr>
                  </a:outerShdw>
                </a:effectLst>
              </a:rPr>
              <a:t>Branchville Correctional Facility </a:t>
            </a:r>
          </a:p>
          <a:p>
            <a:pPr lvl="1">
              <a:defRPr/>
            </a:pPr>
            <a:r>
              <a:rPr lang="en-US" sz="1800" dirty="0" smtClean="0">
                <a:solidFill>
                  <a:schemeClr val="bg1"/>
                </a:solidFill>
                <a:effectLst>
                  <a:outerShdw blurRad="38100" dist="38100" dir="2700000" algn="tl">
                    <a:srgbClr val="000000">
                      <a:alpha val="43137"/>
                    </a:srgbClr>
                  </a:outerShdw>
                </a:effectLst>
              </a:rPr>
              <a:t>Correctional Industrial Facility </a:t>
            </a:r>
          </a:p>
          <a:p>
            <a:pPr lvl="1">
              <a:defRPr/>
            </a:pPr>
            <a:r>
              <a:rPr lang="en-US" sz="1800" dirty="0" smtClean="0">
                <a:solidFill>
                  <a:schemeClr val="bg1"/>
                </a:solidFill>
                <a:effectLst>
                  <a:outerShdw blurRad="38100" dist="38100" dir="2700000" algn="tl">
                    <a:srgbClr val="000000">
                      <a:alpha val="43137"/>
                    </a:srgbClr>
                  </a:outerShdw>
                </a:effectLst>
              </a:rPr>
              <a:t>Indianapolis Re-entry Education Facility</a:t>
            </a:r>
          </a:p>
          <a:p>
            <a:pPr lvl="1">
              <a:defRPr/>
            </a:pPr>
            <a:r>
              <a:rPr lang="en-US" sz="1800" dirty="0" smtClean="0">
                <a:solidFill>
                  <a:schemeClr val="bg1"/>
                </a:solidFill>
                <a:effectLst>
                  <a:outerShdw blurRad="38100" dist="38100" dir="2700000" algn="tl">
                    <a:srgbClr val="000000">
                      <a:alpha val="43137"/>
                    </a:srgbClr>
                  </a:outerShdw>
                </a:effectLst>
              </a:rPr>
              <a:t>Wabash Valley Correctional Facility</a:t>
            </a:r>
          </a:p>
        </p:txBody>
      </p:sp>
      <p:sp>
        <p:nvSpPr>
          <p:cNvPr id="5" name="Rectangle 4"/>
          <p:cNvSpPr/>
          <p:nvPr/>
        </p:nvSpPr>
        <p:spPr>
          <a:xfrm>
            <a:off x="609600" y="0"/>
            <a:ext cx="8229600" cy="144655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Responsible Fatherhood Program</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endParaRPr>
          </a:p>
        </p:txBody>
      </p:sp>
      <p:sp>
        <p:nvSpPr>
          <p:cNvPr id="7" name="Rectangle 6"/>
          <p:cNvSpPr/>
          <p:nvPr/>
        </p:nvSpPr>
        <p:spPr>
          <a:xfrm rot="1292695">
            <a:off x="44878" y="4549508"/>
            <a:ext cx="1465376"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Re-Entry</a:t>
            </a:r>
          </a:p>
        </p:txBody>
      </p:sp>
      <p:sp>
        <p:nvSpPr>
          <p:cNvPr id="9" name="Rectangle 8"/>
          <p:cNvSpPr/>
          <p:nvPr/>
        </p:nvSpPr>
        <p:spPr>
          <a:xfrm rot="20608663">
            <a:off x="336866" y="1761171"/>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Fatherhood</a:t>
            </a:r>
          </a:p>
        </p:txBody>
      </p:sp>
      <p:sp>
        <p:nvSpPr>
          <p:cNvPr id="11" name="Rectangle 10"/>
          <p:cNvSpPr/>
          <p:nvPr/>
        </p:nvSpPr>
        <p:spPr>
          <a:xfrm rot="19465899">
            <a:off x="-58157" y="2619587"/>
            <a:ext cx="167888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600" b="1" dirty="0">
                <a:ln w="11430"/>
                <a:solidFill>
                  <a:srgbClr val="002060"/>
                </a:solidFill>
                <a:effectLst>
                  <a:outerShdw blurRad="50800" dist="39000" dir="5460000" algn="tl">
                    <a:srgbClr val="000000">
                      <a:alpha val="38000"/>
                    </a:srgbClr>
                  </a:outerShdw>
                </a:effectLst>
              </a:rPr>
              <a:t>Inside Out Dads</a:t>
            </a:r>
          </a:p>
        </p:txBody>
      </p:sp>
      <p:sp>
        <p:nvSpPr>
          <p:cNvPr id="8" name="Oval 7"/>
          <p:cNvSpPr/>
          <p:nvPr/>
        </p:nvSpPr>
        <p:spPr>
          <a:xfrm>
            <a:off x="381000" y="228600"/>
            <a:ext cx="914400" cy="914400"/>
          </a:xfrm>
          <a:prstGeom prst="ellipse">
            <a:avLst/>
          </a:prstGeom>
          <a:blipFill>
            <a:blip r:embed="rId3"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828800" y="1447800"/>
            <a:ext cx="7162800" cy="5181600"/>
          </a:xfrm>
        </p:spPr>
        <p:txBody>
          <a:bodyPr/>
          <a:lstStyle/>
          <a:p>
            <a:pPr>
              <a:defRPr/>
            </a:pPr>
            <a:r>
              <a:rPr lang="en-US" sz="1800" dirty="0" smtClean="0">
                <a:solidFill>
                  <a:schemeClr val="bg1"/>
                </a:solidFill>
                <a:effectLst>
                  <a:outerShdw blurRad="38100" dist="38100" dir="2700000" algn="tl">
                    <a:srgbClr val="000000">
                      <a:alpha val="43137"/>
                    </a:srgbClr>
                  </a:outerShdw>
                </a:effectLst>
              </a:rPr>
              <a:t>The primary curriculum is “Inside Out Dads”</a:t>
            </a:r>
          </a:p>
          <a:p>
            <a:pPr lvl="1">
              <a:defRPr/>
            </a:pPr>
            <a:r>
              <a:rPr lang="en-US" sz="1800" dirty="0" smtClean="0">
                <a:solidFill>
                  <a:schemeClr val="bg1"/>
                </a:solidFill>
                <a:effectLst>
                  <a:outerShdw blurRad="38100" dist="38100" dir="2700000" algn="tl">
                    <a:srgbClr val="000000">
                      <a:alpha val="43137"/>
                    </a:srgbClr>
                  </a:outerShdw>
                </a:effectLst>
              </a:rPr>
              <a:t>What is a Man? </a:t>
            </a:r>
          </a:p>
          <a:p>
            <a:pPr lvl="1">
              <a:defRPr/>
            </a:pPr>
            <a:r>
              <a:rPr lang="en-US" sz="1800" dirty="0" smtClean="0">
                <a:solidFill>
                  <a:schemeClr val="bg1"/>
                </a:solidFill>
                <a:effectLst>
                  <a:outerShdw blurRad="38100" dist="38100" dir="2700000" algn="tl">
                    <a:srgbClr val="000000">
                      <a:alpha val="43137"/>
                    </a:srgbClr>
                  </a:outerShdw>
                </a:effectLst>
              </a:rPr>
              <a:t>Handling and Expressing Emotions </a:t>
            </a:r>
          </a:p>
          <a:p>
            <a:pPr lvl="1">
              <a:defRPr/>
            </a:pPr>
            <a:r>
              <a:rPr lang="en-US" sz="1800" dirty="0" smtClean="0">
                <a:solidFill>
                  <a:schemeClr val="bg1"/>
                </a:solidFill>
                <a:effectLst>
                  <a:outerShdw blurRad="38100" dist="38100" dir="2700000" algn="tl">
                    <a:srgbClr val="000000">
                      <a:alpha val="43137"/>
                    </a:srgbClr>
                  </a:outerShdw>
                </a:effectLst>
              </a:rPr>
              <a:t>Love and Relationships </a:t>
            </a:r>
          </a:p>
          <a:p>
            <a:pPr lvl="1">
              <a:defRPr/>
            </a:pPr>
            <a:r>
              <a:rPr lang="en-US" sz="1800" dirty="0" smtClean="0">
                <a:solidFill>
                  <a:schemeClr val="bg1"/>
                </a:solidFill>
                <a:effectLst>
                  <a:outerShdw blurRad="38100" dist="38100" dir="2700000" algn="tl">
                    <a:srgbClr val="000000">
                      <a:alpha val="43137"/>
                    </a:srgbClr>
                  </a:outerShdw>
                </a:effectLst>
              </a:rPr>
              <a:t>Improving Communication Skills </a:t>
            </a:r>
          </a:p>
          <a:p>
            <a:pPr lvl="1">
              <a:defRPr/>
            </a:pPr>
            <a:r>
              <a:rPr lang="en-US" sz="1800" dirty="0" smtClean="0">
                <a:solidFill>
                  <a:schemeClr val="bg1"/>
                </a:solidFill>
                <a:effectLst>
                  <a:outerShdw blurRad="38100" dist="38100" dir="2700000" algn="tl">
                    <a:srgbClr val="000000">
                      <a:alpha val="43137"/>
                    </a:srgbClr>
                  </a:outerShdw>
                </a:effectLst>
              </a:rPr>
              <a:t>The Role of a Father </a:t>
            </a:r>
          </a:p>
          <a:p>
            <a:pPr lvl="1">
              <a:defRPr/>
            </a:pPr>
            <a:r>
              <a:rPr lang="en-US" sz="1800" dirty="0" smtClean="0">
                <a:solidFill>
                  <a:schemeClr val="bg1"/>
                </a:solidFill>
                <a:effectLst>
                  <a:outerShdw blurRad="38100" dist="38100" dir="2700000" algn="tl">
                    <a:srgbClr val="000000">
                      <a:alpha val="43137"/>
                    </a:srgbClr>
                  </a:outerShdw>
                </a:effectLst>
              </a:rPr>
              <a:t>Building Self-worth in Children</a:t>
            </a:r>
          </a:p>
          <a:p>
            <a:pPr lvl="1">
              <a:defRPr/>
            </a:pPr>
            <a:r>
              <a:rPr lang="en-US" sz="1800" dirty="0" smtClean="0">
                <a:solidFill>
                  <a:schemeClr val="bg1"/>
                </a:solidFill>
                <a:effectLst>
                  <a:outerShdw blurRad="38100" dist="38100" dir="2700000" algn="tl">
                    <a:srgbClr val="000000">
                      <a:alpha val="43137"/>
                    </a:srgbClr>
                  </a:outerShdw>
                </a:effectLst>
              </a:rPr>
              <a:t>Developmental Stages of Childhood and Creating a Fathering Plan </a:t>
            </a:r>
          </a:p>
          <a:p>
            <a:pPr>
              <a:defRPr/>
            </a:pPr>
            <a:r>
              <a:rPr lang="en-US" sz="1800" dirty="0" smtClean="0">
                <a:solidFill>
                  <a:schemeClr val="bg1"/>
                </a:solidFill>
                <a:effectLst>
                  <a:outerShdw blurRad="38100" dist="38100" dir="2700000" algn="tl">
                    <a:srgbClr val="000000">
                      <a:alpha val="43137"/>
                    </a:srgbClr>
                  </a:outerShdw>
                </a:effectLst>
              </a:rPr>
              <a:t>Other material utilized to supplement the program are:</a:t>
            </a:r>
          </a:p>
          <a:p>
            <a:pPr lvl="1">
              <a:defRPr/>
            </a:pPr>
            <a:r>
              <a:rPr lang="en-US" sz="1800" dirty="0" smtClean="0">
                <a:solidFill>
                  <a:schemeClr val="bg1"/>
                </a:solidFill>
                <a:effectLst>
                  <a:outerShdw blurRad="38100" dist="38100" dir="2700000" algn="tl">
                    <a:srgbClr val="000000">
                      <a:alpha val="43137"/>
                    </a:srgbClr>
                  </a:outerShdw>
                </a:effectLst>
              </a:rPr>
              <a:t>Baby Care Basics </a:t>
            </a:r>
          </a:p>
          <a:p>
            <a:pPr lvl="1">
              <a:defRPr/>
            </a:pPr>
            <a:r>
              <a:rPr lang="en-US" sz="1800" dirty="0" smtClean="0">
                <a:solidFill>
                  <a:schemeClr val="bg1"/>
                </a:solidFill>
                <a:effectLst>
                  <a:outerShdw blurRad="38100" dist="38100" dir="2700000" algn="tl">
                    <a:srgbClr val="000000">
                      <a:alpha val="43137"/>
                    </a:srgbClr>
                  </a:outerShdw>
                </a:effectLst>
              </a:rPr>
              <a:t>"Dr. Dad" curriculum</a:t>
            </a:r>
          </a:p>
          <a:p>
            <a:pPr lvl="1">
              <a:defRPr/>
            </a:pPr>
            <a:r>
              <a:rPr lang="en-US" sz="1800" dirty="0" smtClean="0">
                <a:solidFill>
                  <a:schemeClr val="bg1"/>
                </a:solidFill>
                <a:effectLst>
                  <a:outerShdw blurRad="38100" dist="38100" dir="2700000" algn="tl">
                    <a:srgbClr val="000000">
                      <a:alpha val="43137"/>
                    </a:srgbClr>
                  </a:outerShdw>
                </a:effectLst>
              </a:rPr>
              <a:t> "Read to Me Dad" program</a:t>
            </a:r>
          </a:p>
          <a:p>
            <a:pPr>
              <a:defRPr/>
            </a:pPr>
            <a:r>
              <a:rPr lang="en-US" sz="1800" dirty="0" smtClean="0">
                <a:solidFill>
                  <a:schemeClr val="bg1"/>
                </a:solidFill>
                <a:effectLst>
                  <a:outerShdw blurRad="38100" dist="38100" dir="2700000" algn="tl">
                    <a:srgbClr val="000000">
                      <a:alpha val="43137"/>
                    </a:srgbClr>
                  </a:outerShdw>
                </a:effectLst>
              </a:rPr>
              <a:t>After completion fathers are allowed special visits with their children </a:t>
            </a:r>
          </a:p>
        </p:txBody>
      </p:sp>
      <p:sp>
        <p:nvSpPr>
          <p:cNvPr id="5" name="Rectangle 4"/>
          <p:cNvSpPr/>
          <p:nvPr/>
        </p:nvSpPr>
        <p:spPr>
          <a:xfrm>
            <a:off x="838200" y="0"/>
            <a:ext cx="8001000" cy="144655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Responsible Fatherhood Program</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endParaRPr>
          </a:p>
        </p:txBody>
      </p:sp>
      <p:sp>
        <p:nvSpPr>
          <p:cNvPr id="6" name="Rectangle 5"/>
          <p:cNvSpPr/>
          <p:nvPr/>
        </p:nvSpPr>
        <p:spPr>
          <a:xfrm rot="1292695">
            <a:off x="44878" y="4549508"/>
            <a:ext cx="1465376"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PLUS</a:t>
            </a:r>
          </a:p>
        </p:txBody>
      </p:sp>
      <p:sp>
        <p:nvSpPr>
          <p:cNvPr id="7" name="Rectangle 6"/>
          <p:cNvSpPr/>
          <p:nvPr/>
        </p:nvSpPr>
        <p:spPr>
          <a:xfrm rot="19465899">
            <a:off x="-58157" y="2619587"/>
            <a:ext cx="167888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600" b="1" dirty="0">
                <a:ln w="11430"/>
                <a:solidFill>
                  <a:srgbClr val="002060"/>
                </a:solidFill>
                <a:effectLst>
                  <a:outerShdw blurRad="50800" dist="39000" dir="5460000" algn="tl">
                    <a:srgbClr val="000000">
                      <a:alpha val="38000"/>
                    </a:srgbClr>
                  </a:outerShdw>
                </a:effectLst>
              </a:rPr>
              <a:t>Inside Out Dads</a:t>
            </a:r>
          </a:p>
        </p:txBody>
      </p:sp>
      <p:sp>
        <p:nvSpPr>
          <p:cNvPr id="8" name="Rectangle 7"/>
          <p:cNvSpPr/>
          <p:nvPr/>
        </p:nvSpPr>
        <p:spPr>
          <a:xfrm rot="20608663">
            <a:off x="336866" y="1761171"/>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Fatherhood</a:t>
            </a:r>
          </a:p>
        </p:txBody>
      </p:sp>
      <p:sp>
        <p:nvSpPr>
          <p:cNvPr id="9" name="Oval 8"/>
          <p:cNvSpPr/>
          <p:nvPr/>
        </p:nvSpPr>
        <p:spPr>
          <a:xfrm>
            <a:off x="381000" y="228600"/>
            <a:ext cx="914400" cy="914400"/>
          </a:xfrm>
          <a:prstGeom prst="ellipse">
            <a:avLst/>
          </a:prstGeom>
          <a:blipFill>
            <a:blip r:embed="rId3"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1752600" y="1066800"/>
            <a:ext cx="6934200" cy="5334000"/>
          </a:xfrm>
        </p:spPr>
        <p:txBody>
          <a:bodyPr/>
          <a:lstStyle/>
          <a:p>
            <a:pPr>
              <a:defRPr/>
            </a:pPr>
            <a:r>
              <a:rPr lang="en-US" sz="2000" u="sng" dirty="0" smtClean="0">
                <a:solidFill>
                  <a:schemeClr val="bg1"/>
                </a:solidFill>
                <a:effectLst>
                  <a:outerShdw blurRad="38100" dist="38100" dir="2700000" algn="tl">
                    <a:srgbClr val="000000">
                      <a:alpha val="43137"/>
                    </a:srgbClr>
                  </a:outerShdw>
                </a:effectLst>
              </a:rPr>
              <a:t>The 12 hour curriculum being used is Prevention and Relationship Enhancement Program (PREP)</a:t>
            </a:r>
          </a:p>
          <a:p>
            <a:pPr lvl="1">
              <a:defRPr/>
            </a:pPr>
            <a:r>
              <a:rPr lang="en-US" sz="2000" dirty="0" smtClean="0">
                <a:solidFill>
                  <a:schemeClr val="bg1"/>
                </a:solidFill>
                <a:effectLst>
                  <a:outerShdw blurRad="38100" dist="38100" dir="2700000" algn="tl">
                    <a:srgbClr val="000000">
                      <a:alpha val="43137"/>
                    </a:srgbClr>
                  </a:outerShdw>
                </a:effectLst>
              </a:rPr>
              <a:t>Participants have to have taken a parenting course, either "Inside Out Dads" or "24/7 Dad" </a:t>
            </a:r>
          </a:p>
          <a:p>
            <a:pPr>
              <a:defRPr/>
            </a:pPr>
            <a:r>
              <a:rPr lang="en-US" sz="2000" dirty="0" smtClean="0">
                <a:solidFill>
                  <a:schemeClr val="bg1"/>
                </a:solidFill>
                <a:effectLst>
                  <a:outerShdw blurRad="38100" dist="38100" dir="2700000" algn="tl">
                    <a:srgbClr val="000000">
                      <a:alpha val="43137"/>
                    </a:srgbClr>
                  </a:outerShdw>
                </a:effectLst>
              </a:rPr>
              <a:t>A grant from US Health and Human Services, Office of Family Assistance is funding a Healthy Marriage program at 13 different adult male facilities</a:t>
            </a:r>
          </a:p>
          <a:p>
            <a:pPr>
              <a:defRPr/>
            </a:pPr>
            <a:r>
              <a:rPr lang="en-US" sz="2000" dirty="0" smtClean="0">
                <a:solidFill>
                  <a:schemeClr val="bg1"/>
                </a:solidFill>
                <a:effectLst>
                  <a:outerShdw blurRad="38100" dist="38100" dir="2700000" algn="tl">
                    <a:srgbClr val="000000">
                      <a:alpha val="43137"/>
                    </a:srgbClr>
                  </a:outerShdw>
                </a:effectLst>
              </a:rPr>
              <a:t>Marriage enrichment seminars  are offered twice a year at each facility</a:t>
            </a:r>
          </a:p>
          <a:p>
            <a:pPr lvl="1">
              <a:defRPr/>
            </a:pPr>
            <a:r>
              <a:rPr lang="en-US" sz="2000" dirty="0" smtClean="0">
                <a:solidFill>
                  <a:schemeClr val="bg1"/>
                </a:solidFill>
                <a:effectLst>
                  <a:outerShdw blurRad="38100" dist="38100" dir="2700000" algn="tl">
                    <a:srgbClr val="000000">
                      <a:alpha val="43137"/>
                    </a:srgbClr>
                  </a:outerShdw>
                </a:effectLst>
              </a:rPr>
              <a:t>The seminar is a two day workshop held at the prison  </a:t>
            </a:r>
          </a:p>
          <a:p>
            <a:pPr lvl="1">
              <a:defRPr/>
            </a:pPr>
            <a:r>
              <a:rPr lang="en-US" sz="2000" dirty="0" smtClean="0">
                <a:solidFill>
                  <a:schemeClr val="bg1"/>
                </a:solidFill>
                <a:effectLst>
                  <a:outerShdw blurRad="38100" dist="38100" dir="2700000" algn="tl">
                    <a:srgbClr val="000000">
                      <a:alpha val="43137"/>
                    </a:srgbClr>
                  </a:outerShdw>
                </a:effectLst>
              </a:rPr>
              <a:t>The target audience is incarcerated fathers and their spouse/significant other </a:t>
            </a:r>
          </a:p>
        </p:txBody>
      </p:sp>
      <p:sp>
        <p:nvSpPr>
          <p:cNvPr id="4" name="Rectangle 3"/>
          <p:cNvSpPr/>
          <p:nvPr/>
        </p:nvSpPr>
        <p:spPr>
          <a:xfrm>
            <a:off x="838200" y="0"/>
            <a:ext cx="8001000"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Healthy Marriage Initiative</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endParaRPr>
          </a:p>
        </p:txBody>
      </p:sp>
      <p:sp>
        <p:nvSpPr>
          <p:cNvPr id="6" name="Rectangle 5"/>
          <p:cNvSpPr/>
          <p:nvPr/>
        </p:nvSpPr>
        <p:spPr>
          <a:xfrm rot="1292695">
            <a:off x="44878" y="4549508"/>
            <a:ext cx="1465376"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PLUS</a:t>
            </a:r>
          </a:p>
        </p:txBody>
      </p:sp>
      <p:sp>
        <p:nvSpPr>
          <p:cNvPr id="7" name="Rectangle 6"/>
          <p:cNvSpPr/>
          <p:nvPr/>
        </p:nvSpPr>
        <p:spPr>
          <a:xfrm rot="19465899">
            <a:off x="103718" y="2641953"/>
            <a:ext cx="148135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dirty="0">
                <a:ln w="11430"/>
                <a:solidFill>
                  <a:srgbClr val="002060"/>
                </a:solidFill>
                <a:effectLst>
                  <a:outerShdw blurRad="50800" dist="39000" dir="5460000" algn="tl">
                    <a:srgbClr val="000000">
                      <a:alpha val="38000"/>
                    </a:srgbClr>
                  </a:outerShdw>
                </a:effectLst>
              </a:rPr>
              <a:t>Marriage</a:t>
            </a:r>
          </a:p>
        </p:txBody>
      </p:sp>
      <p:sp>
        <p:nvSpPr>
          <p:cNvPr id="8" name="Rectangle 7"/>
          <p:cNvSpPr/>
          <p:nvPr/>
        </p:nvSpPr>
        <p:spPr>
          <a:xfrm rot="20608663">
            <a:off x="336866" y="1653450"/>
            <a:ext cx="148135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600" b="1" dirty="0">
                <a:ln w="11430"/>
                <a:solidFill>
                  <a:srgbClr val="002060"/>
                </a:solidFill>
                <a:effectLst>
                  <a:outerShdw blurRad="50800" dist="39000" dir="5460000" algn="tl">
                    <a:srgbClr val="000000">
                      <a:alpha val="38000"/>
                    </a:srgbClr>
                  </a:outerShdw>
                </a:effectLst>
              </a:rPr>
              <a:t>Inside Out Dads</a:t>
            </a:r>
          </a:p>
        </p:txBody>
      </p:sp>
      <p:sp>
        <p:nvSpPr>
          <p:cNvPr id="9" name="Oval 8"/>
          <p:cNvSpPr/>
          <p:nvPr/>
        </p:nvSpPr>
        <p:spPr>
          <a:xfrm>
            <a:off x="381000" y="228600"/>
            <a:ext cx="914400" cy="914400"/>
          </a:xfrm>
          <a:prstGeom prst="ellipse">
            <a:avLst/>
          </a:prstGeom>
          <a:blipFill>
            <a:blip r:embed="rId3"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608663">
            <a:off x="334198" y="1742794"/>
            <a:ext cx="1610592"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Intake Phase</a:t>
            </a:r>
          </a:p>
        </p:txBody>
      </p:sp>
      <p:sp>
        <p:nvSpPr>
          <p:cNvPr id="6" name="Rectangle 5"/>
          <p:cNvSpPr/>
          <p:nvPr/>
        </p:nvSpPr>
        <p:spPr>
          <a:xfrm rot="19465899">
            <a:off x="103718" y="2580398"/>
            <a:ext cx="148135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Medical Screening</a:t>
            </a:r>
          </a:p>
        </p:txBody>
      </p:sp>
      <p:sp>
        <p:nvSpPr>
          <p:cNvPr id="7" name="Rectangle 6"/>
          <p:cNvSpPr/>
          <p:nvPr/>
        </p:nvSpPr>
        <p:spPr>
          <a:xfrm rot="1292695">
            <a:off x="241349" y="4454951"/>
            <a:ext cx="125275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Facility Assignment</a:t>
            </a:r>
          </a:p>
        </p:txBody>
      </p:sp>
      <p:sp>
        <p:nvSpPr>
          <p:cNvPr id="4101" name="Content Placeholder 8"/>
          <p:cNvSpPr>
            <a:spLocks noGrp="1"/>
          </p:cNvSpPr>
          <p:nvPr>
            <p:ph idx="1"/>
          </p:nvPr>
        </p:nvSpPr>
        <p:spPr>
          <a:xfrm>
            <a:off x="1828800" y="838200"/>
            <a:ext cx="7086600" cy="5465763"/>
          </a:xfrm>
        </p:spPr>
        <p:txBody>
          <a:bodyPr>
            <a:spAutoFit/>
          </a:bodyPr>
          <a:lstStyle/>
          <a:p>
            <a:pPr eaLnBrk="1" hangingPunct="1">
              <a:defRPr/>
            </a:pPr>
            <a:r>
              <a:rPr lang="en-US" sz="2400" b="1" u="sng" dirty="0" smtClean="0">
                <a:solidFill>
                  <a:schemeClr val="bg1"/>
                </a:solidFill>
                <a:effectLst>
                  <a:outerShdw blurRad="38100" dist="38100" dir="2700000" algn="tl">
                    <a:srgbClr val="000000">
                      <a:alpha val="43137"/>
                    </a:srgbClr>
                  </a:outerShdw>
                </a:effectLst>
              </a:rPr>
              <a:t>Reception Diagnostic Center &amp; Rockville Correctional Facility</a:t>
            </a:r>
          </a:p>
          <a:p>
            <a:pPr lvl="1" eaLnBrk="1" hangingPunct="1">
              <a:buFont typeface="Arial" charset="0"/>
              <a:buChar char="•"/>
              <a:defRPr/>
            </a:pPr>
            <a:r>
              <a:rPr lang="en-US" sz="1800" dirty="0" smtClean="0">
                <a:solidFill>
                  <a:schemeClr val="bg1"/>
                </a:solidFill>
                <a:effectLst>
                  <a:outerShdw blurRad="38100" dist="38100" dir="2700000" algn="tl">
                    <a:srgbClr val="000000">
                      <a:alpha val="43137"/>
                    </a:srgbClr>
                  </a:outerShdw>
                </a:effectLst>
              </a:rPr>
              <a:t>  Classification Designation </a:t>
            </a:r>
          </a:p>
          <a:p>
            <a:pPr lvl="1" eaLnBrk="1" hangingPunct="1">
              <a:buFont typeface="Arial" charset="0"/>
              <a:buChar char="•"/>
              <a:defRPr/>
            </a:pPr>
            <a:r>
              <a:rPr lang="en-US" sz="1800" dirty="0" smtClean="0">
                <a:solidFill>
                  <a:schemeClr val="bg1"/>
                </a:solidFill>
                <a:effectLst>
                  <a:outerShdw blurRad="38100" dist="38100" dir="2700000" algn="tl">
                    <a:srgbClr val="000000">
                      <a:alpha val="43137"/>
                    </a:srgbClr>
                  </a:outerShdw>
                </a:effectLst>
              </a:rPr>
              <a:t>  Medical Screening</a:t>
            </a:r>
          </a:p>
          <a:p>
            <a:pPr lvl="1" eaLnBrk="1" hangingPunct="1">
              <a:buFont typeface="Arial" charset="0"/>
              <a:buChar char="•"/>
              <a:defRPr/>
            </a:pPr>
            <a:r>
              <a:rPr lang="en-US" sz="1800" dirty="0" smtClean="0">
                <a:solidFill>
                  <a:schemeClr val="bg1"/>
                </a:solidFill>
                <a:effectLst>
                  <a:outerShdw blurRad="38100" dist="38100" dir="2700000" algn="tl">
                    <a:srgbClr val="000000">
                      <a:alpha val="43137"/>
                    </a:srgbClr>
                  </a:outerShdw>
                </a:effectLst>
              </a:rPr>
              <a:t>  Sentence Computation</a:t>
            </a:r>
          </a:p>
          <a:p>
            <a:pPr lvl="1" eaLnBrk="1" hangingPunct="1">
              <a:buFont typeface="Arial" charset="0"/>
              <a:buChar char="•"/>
              <a:defRPr/>
            </a:pPr>
            <a:r>
              <a:rPr lang="en-US" sz="1800" dirty="0" smtClean="0">
                <a:solidFill>
                  <a:schemeClr val="bg1"/>
                </a:solidFill>
                <a:effectLst>
                  <a:outerShdw blurRad="38100" dist="38100" dir="2700000" algn="tl">
                    <a:srgbClr val="000000">
                      <a:alpha val="43137"/>
                    </a:srgbClr>
                  </a:outerShdw>
                </a:effectLst>
              </a:rPr>
              <a:t>  Facility Assignment</a:t>
            </a:r>
          </a:p>
          <a:p>
            <a:pPr lvl="2" eaLnBrk="1" hangingPunct="1">
              <a:buFont typeface="Arial" charset="0"/>
              <a:buChar char="•"/>
              <a:defRPr/>
            </a:pPr>
            <a:r>
              <a:rPr lang="en-US" sz="1400" dirty="0" smtClean="0">
                <a:solidFill>
                  <a:schemeClr val="bg1"/>
                </a:solidFill>
                <a:effectLst>
                  <a:outerShdw blurRad="38100" dist="38100" dir="2700000" algn="tl">
                    <a:srgbClr val="000000">
                      <a:alpha val="43137"/>
                    </a:srgbClr>
                  </a:outerShdw>
                </a:effectLst>
              </a:rPr>
              <a:t>Very Short Stay / Brief Assessment</a:t>
            </a:r>
          </a:p>
          <a:p>
            <a:pPr eaLnBrk="1" hangingPunct="1">
              <a:buFont typeface="Arial" charset="0"/>
              <a:buChar char="•"/>
              <a:defRPr/>
            </a:pPr>
            <a:r>
              <a:rPr lang="en-US" sz="2400" b="1" u="sng" dirty="0" smtClean="0">
                <a:solidFill>
                  <a:schemeClr val="bg1"/>
                </a:solidFill>
                <a:effectLst>
                  <a:outerShdw blurRad="38100" dist="38100" dir="2700000" algn="tl">
                    <a:srgbClr val="000000">
                      <a:alpha val="43137"/>
                    </a:srgbClr>
                  </a:outerShdw>
                </a:effectLst>
              </a:rPr>
              <a:t>Initial Facility</a:t>
            </a:r>
          </a:p>
          <a:p>
            <a:pPr lvl="1" eaLnBrk="1" hangingPunct="1">
              <a:buFont typeface="Arial" charset="0"/>
              <a:buChar char="•"/>
              <a:defRPr/>
            </a:pPr>
            <a:r>
              <a:rPr lang="en-US" sz="1800" dirty="0" smtClean="0">
                <a:solidFill>
                  <a:schemeClr val="bg1"/>
                </a:solidFill>
                <a:effectLst>
                  <a:outerShdw blurRad="38100" dist="38100" dir="2700000" algn="tl">
                    <a:srgbClr val="000000">
                      <a:alpha val="43137"/>
                    </a:srgbClr>
                  </a:outerShdw>
                </a:effectLst>
              </a:rPr>
              <a:t>  Implemented the Statewide Uniform </a:t>
            </a:r>
            <a:r>
              <a:rPr lang="en-US" sz="1800" u="sng" dirty="0" smtClean="0">
                <a:solidFill>
                  <a:schemeClr val="bg1"/>
                </a:solidFill>
                <a:effectLst>
                  <a:outerShdw blurRad="38100" dist="38100" dir="2700000" algn="tl">
                    <a:srgbClr val="000000">
                      <a:alpha val="43137"/>
                    </a:srgbClr>
                  </a:outerShdw>
                </a:effectLst>
              </a:rPr>
              <a:t>Risk and Needs Assessment or “IRAS”</a:t>
            </a:r>
          </a:p>
          <a:p>
            <a:pPr lvl="2" eaLnBrk="1" hangingPunct="1">
              <a:defRPr/>
            </a:pPr>
            <a:r>
              <a:rPr lang="en-US" sz="1600" dirty="0" smtClean="0">
                <a:solidFill>
                  <a:schemeClr val="bg1"/>
                </a:solidFill>
                <a:effectLst>
                  <a:outerShdw blurRad="38100" dist="38100" dir="2700000" algn="tl">
                    <a:srgbClr val="000000">
                      <a:alpha val="43137"/>
                    </a:srgbClr>
                  </a:outerShdw>
                </a:effectLst>
              </a:rPr>
              <a:t>  </a:t>
            </a:r>
            <a:r>
              <a:rPr lang="en-US" sz="1800" dirty="0" smtClean="0">
                <a:solidFill>
                  <a:schemeClr val="bg1"/>
                </a:solidFill>
                <a:effectLst>
                  <a:outerShdw blurRad="38100" dist="38100" dir="2700000" algn="tl">
                    <a:srgbClr val="000000">
                      <a:alpha val="43137"/>
                    </a:srgbClr>
                  </a:outerShdw>
                </a:effectLst>
              </a:rPr>
              <a:t>Instituted by University of Cincinnati along with:</a:t>
            </a:r>
          </a:p>
          <a:p>
            <a:pPr lvl="3" eaLnBrk="1" hangingPunct="1">
              <a:buFont typeface="Arial" charset="0"/>
              <a:buChar char="•"/>
              <a:defRPr/>
            </a:pPr>
            <a:r>
              <a:rPr lang="en-US" sz="1600" dirty="0" smtClean="0">
                <a:solidFill>
                  <a:schemeClr val="bg1"/>
                </a:solidFill>
                <a:effectLst>
                  <a:outerShdw blurRad="38100" dist="38100" dir="2700000" algn="tl">
                    <a:srgbClr val="000000">
                      <a:alpha val="43137"/>
                    </a:srgbClr>
                  </a:outerShdw>
                </a:effectLst>
              </a:rPr>
              <a:t>  Indiana Department of Correction</a:t>
            </a:r>
          </a:p>
          <a:p>
            <a:pPr lvl="3" eaLnBrk="1" hangingPunct="1">
              <a:buFont typeface="Arial" charset="0"/>
              <a:buChar char="•"/>
              <a:defRPr/>
            </a:pPr>
            <a:r>
              <a:rPr lang="en-US" sz="1600" dirty="0" smtClean="0">
                <a:solidFill>
                  <a:schemeClr val="bg1"/>
                </a:solidFill>
                <a:effectLst>
                  <a:outerShdw blurRad="38100" dist="38100" dir="2700000" algn="tl">
                    <a:srgbClr val="000000">
                      <a:alpha val="43137"/>
                    </a:srgbClr>
                  </a:outerShdw>
                </a:effectLst>
              </a:rPr>
              <a:t>  Indiana Judicial Center</a:t>
            </a:r>
          </a:p>
          <a:p>
            <a:pPr lvl="2" eaLnBrk="1" hangingPunct="1">
              <a:defRPr/>
            </a:pPr>
            <a:r>
              <a:rPr lang="en-US" sz="1800" dirty="0" smtClean="0">
                <a:solidFill>
                  <a:schemeClr val="bg1"/>
                </a:solidFill>
                <a:effectLst>
                  <a:outerShdw blurRad="38100" dist="38100" dir="2700000" algn="tl">
                    <a:srgbClr val="000000">
                      <a:alpha val="43137"/>
                    </a:srgbClr>
                  </a:outerShdw>
                </a:effectLst>
              </a:rPr>
              <a:t>  Measures</a:t>
            </a:r>
          </a:p>
          <a:p>
            <a:pPr lvl="3" eaLnBrk="1" hangingPunct="1">
              <a:buFont typeface="Arial" charset="0"/>
              <a:buChar char="•"/>
              <a:defRPr/>
            </a:pPr>
            <a:r>
              <a:rPr lang="en-US" sz="1600" dirty="0" smtClean="0">
                <a:solidFill>
                  <a:schemeClr val="bg1"/>
                </a:solidFill>
                <a:effectLst>
                  <a:outerShdw blurRad="38100" dist="38100" dir="2700000" algn="tl">
                    <a:srgbClr val="000000">
                      <a:alpha val="43137"/>
                    </a:srgbClr>
                  </a:outerShdw>
                </a:effectLst>
              </a:rPr>
              <a:t>  Risk of Re-Offending</a:t>
            </a:r>
          </a:p>
          <a:p>
            <a:pPr lvl="3" eaLnBrk="1" hangingPunct="1">
              <a:buFont typeface="Arial" charset="0"/>
              <a:buChar char="•"/>
              <a:defRPr/>
            </a:pPr>
            <a:r>
              <a:rPr lang="en-US" sz="1600" dirty="0" smtClean="0">
                <a:solidFill>
                  <a:schemeClr val="bg1"/>
                </a:solidFill>
                <a:effectLst>
                  <a:outerShdw blurRad="38100" dist="38100" dir="2700000" algn="tl">
                    <a:srgbClr val="000000">
                      <a:alpha val="43137"/>
                    </a:srgbClr>
                  </a:outerShdw>
                </a:effectLst>
              </a:rPr>
              <a:t>  Need for Programming and Intervention</a:t>
            </a:r>
          </a:p>
        </p:txBody>
      </p:sp>
      <p:sp>
        <p:nvSpPr>
          <p:cNvPr id="10" name="Rectangle 9"/>
          <p:cNvSpPr/>
          <p:nvPr/>
        </p:nvSpPr>
        <p:spPr>
          <a:xfrm>
            <a:off x="2819400" y="76200"/>
            <a:ext cx="4416594"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Intake Phase</a:t>
            </a:r>
          </a:p>
        </p:txBody>
      </p:sp>
      <p:sp>
        <p:nvSpPr>
          <p:cNvPr id="8" name="Oval 7"/>
          <p:cNvSpPr/>
          <p:nvPr/>
        </p:nvSpPr>
        <p:spPr>
          <a:xfrm>
            <a:off x="381000" y="228600"/>
            <a:ext cx="914400" cy="914400"/>
          </a:xfrm>
          <a:prstGeom prst="ellipse">
            <a:avLst/>
          </a:prstGeom>
          <a:blipFill>
            <a:blip r:embed="rId3"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28600"/>
            <a:ext cx="7848600"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Healthy Marriage Initiative</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endParaRPr>
          </a:p>
        </p:txBody>
      </p:sp>
      <p:sp>
        <p:nvSpPr>
          <p:cNvPr id="6" name="Rectangle 5"/>
          <p:cNvSpPr/>
          <p:nvPr/>
        </p:nvSpPr>
        <p:spPr>
          <a:xfrm rot="1292695">
            <a:off x="44878" y="4549508"/>
            <a:ext cx="1465376"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Fatherhood</a:t>
            </a:r>
          </a:p>
        </p:txBody>
      </p:sp>
      <p:sp>
        <p:nvSpPr>
          <p:cNvPr id="7" name="Rectangle 6"/>
          <p:cNvSpPr/>
          <p:nvPr/>
        </p:nvSpPr>
        <p:spPr>
          <a:xfrm rot="19465899">
            <a:off x="103718" y="2641953"/>
            <a:ext cx="148135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dirty="0">
                <a:ln w="11430"/>
                <a:solidFill>
                  <a:srgbClr val="002060"/>
                </a:solidFill>
                <a:effectLst>
                  <a:outerShdw blurRad="50800" dist="39000" dir="5460000" algn="tl">
                    <a:srgbClr val="000000">
                      <a:alpha val="38000"/>
                    </a:srgbClr>
                  </a:outerShdw>
                </a:effectLst>
              </a:rPr>
              <a:t>Marriage</a:t>
            </a:r>
          </a:p>
        </p:txBody>
      </p:sp>
      <p:sp>
        <p:nvSpPr>
          <p:cNvPr id="8" name="Rectangle 7"/>
          <p:cNvSpPr/>
          <p:nvPr/>
        </p:nvSpPr>
        <p:spPr>
          <a:xfrm rot="20608663">
            <a:off x="357368" y="1646367"/>
            <a:ext cx="148135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600" b="1" dirty="0">
                <a:ln w="11430"/>
                <a:solidFill>
                  <a:srgbClr val="002060"/>
                </a:solidFill>
                <a:effectLst>
                  <a:outerShdw blurRad="50800" dist="39000" dir="5460000" algn="tl">
                    <a:srgbClr val="000000">
                      <a:alpha val="38000"/>
                    </a:srgbClr>
                  </a:outerShdw>
                </a:effectLst>
              </a:rPr>
              <a:t>Inside Out Dads</a:t>
            </a:r>
          </a:p>
        </p:txBody>
      </p:sp>
      <p:sp>
        <p:nvSpPr>
          <p:cNvPr id="9" name="Oval 8"/>
          <p:cNvSpPr/>
          <p:nvPr/>
        </p:nvSpPr>
        <p:spPr>
          <a:xfrm>
            <a:off x="381000" y="228600"/>
            <a:ext cx="914400" cy="914400"/>
          </a:xfrm>
          <a:prstGeom prst="ellipse">
            <a:avLst/>
          </a:prstGeom>
          <a:blipFill>
            <a:blip r:embed="rId3"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286000" y="1447800"/>
            <a:ext cx="5334000" cy="4524375"/>
          </a:xfrm>
          <a:prstGeom prst="rect">
            <a:avLst/>
          </a:prstGeom>
        </p:spPr>
        <p:txBody>
          <a:bodyPr>
            <a:spAutoFit/>
          </a:bodyPr>
          <a:lstStyle/>
          <a:p>
            <a:pPr>
              <a:defRPr/>
            </a:pPr>
            <a:r>
              <a:rPr lang="en-US" sz="2400" b="1" u="sng" dirty="0">
                <a:solidFill>
                  <a:schemeClr val="bg1"/>
                </a:solidFill>
                <a:effectLst>
                  <a:outerShdw blurRad="38100" dist="38100" dir="2700000" algn="tl">
                    <a:srgbClr val="000000">
                      <a:alpha val="43137"/>
                    </a:srgbClr>
                  </a:outerShdw>
                </a:effectLst>
              </a:rPr>
              <a:t>Foundations and Danger Signs</a:t>
            </a:r>
          </a:p>
          <a:p>
            <a:pPr lvl="1">
              <a:buFont typeface="Arial" pitchFamily="34" charset="0"/>
              <a:buChar char="•"/>
              <a:defRPr/>
            </a:pPr>
            <a:r>
              <a:rPr lang="en-US" sz="2400" dirty="0">
                <a:solidFill>
                  <a:schemeClr val="bg1"/>
                </a:solidFill>
                <a:effectLst>
                  <a:outerShdw blurRad="38100" dist="38100" dir="2700000" algn="tl">
                    <a:srgbClr val="000000">
                      <a:alpha val="43137"/>
                    </a:srgbClr>
                  </a:outerShdw>
                </a:effectLst>
              </a:rPr>
              <a:t>Communicating Clearly and Safely</a:t>
            </a:r>
          </a:p>
          <a:p>
            <a:pPr lvl="1">
              <a:buFont typeface="Arial" pitchFamily="34" charset="0"/>
              <a:buChar char="•"/>
              <a:defRPr/>
            </a:pPr>
            <a:r>
              <a:rPr lang="en-US" sz="2400" dirty="0">
                <a:solidFill>
                  <a:schemeClr val="bg1"/>
                </a:solidFill>
                <a:effectLst>
                  <a:outerShdw blurRad="38100" dist="38100" dir="2700000" algn="tl">
                    <a:srgbClr val="000000">
                      <a:alpha val="43137"/>
                    </a:srgbClr>
                  </a:outerShdw>
                </a:effectLst>
              </a:rPr>
              <a:t>Problem Solving</a:t>
            </a:r>
          </a:p>
          <a:p>
            <a:pPr lvl="1">
              <a:buFont typeface="Arial" pitchFamily="34" charset="0"/>
              <a:buChar char="•"/>
              <a:defRPr/>
            </a:pPr>
            <a:r>
              <a:rPr lang="en-US" sz="2400" dirty="0">
                <a:solidFill>
                  <a:schemeClr val="bg1"/>
                </a:solidFill>
                <a:effectLst>
                  <a:outerShdw blurRad="38100" dist="38100" dir="2700000" algn="tl">
                    <a:srgbClr val="000000">
                      <a:alpha val="43137"/>
                    </a:srgbClr>
                  </a:outerShdw>
                </a:effectLst>
              </a:rPr>
              <a:t>Forgiveness </a:t>
            </a:r>
          </a:p>
          <a:p>
            <a:pPr lvl="1">
              <a:buFont typeface="Arial" pitchFamily="34" charset="0"/>
              <a:buChar char="•"/>
              <a:defRPr/>
            </a:pPr>
            <a:r>
              <a:rPr lang="en-US" sz="2400" dirty="0">
                <a:solidFill>
                  <a:schemeClr val="bg1"/>
                </a:solidFill>
                <a:effectLst>
                  <a:outerShdw blurRad="38100" dist="38100" dir="2700000" algn="tl">
                    <a:srgbClr val="000000">
                      <a:alpha val="43137"/>
                    </a:srgbClr>
                  </a:outerShdw>
                </a:effectLst>
              </a:rPr>
              <a:t>The Sensual/Sexual Relationship </a:t>
            </a:r>
          </a:p>
          <a:p>
            <a:pPr lvl="1">
              <a:buFont typeface="Arial" pitchFamily="34" charset="0"/>
              <a:buChar char="•"/>
              <a:defRPr/>
            </a:pPr>
            <a:r>
              <a:rPr lang="en-US" sz="2400" dirty="0">
                <a:solidFill>
                  <a:schemeClr val="bg1"/>
                </a:solidFill>
                <a:effectLst>
                  <a:outerShdw blurRad="38100" dist="38100" dir="2700000" algn="tl">
                    <a:srgbClr val="000000">
                      <a:alpha val="43137"/>
                    </a:srgbClr>
                  </a:outerShdw>
                </a:effectLst>
              </a:rPr>
              <a:t>Hidden Issues and Events </a:t>
            </a:r>
          </a:p>
          <a:p>
            <a:pPr lvl="1">
              <a:buFont typeface="Arial" pitchFamily="34" charset="0"/>
              <a:buChar char="•"/>
              <a:defRPr/>
            </a:pPr>
            <a:r>
              <a:rPr lang="en-US" sz="2400" dirty="0">
                <a:solidFill>
                  <a:schemeClr val="bg1"/>
                </a:solidFill>
                <a:effectLst>
                  <a:outerShdw blurRad="38100" dist="38100" dir="2700000" algn="tl">
                    <a:srgbClr val="000000">
                      <a:alpha val="43137"/>
                    </a:srgbClr>
                  </a:outerShdw>
                </a:effectLst>
              </a:rPr>
              <a:t>Fun and Friendship and Commitment</a:t>
            </a:r>
          </a:p>
          <a:p>
            <a:pPr>
              <a:buFont typeface="Arial" pitchFamily="34" charset="0"/>
              <a:buChar char="•"/>
              <a:defRPr/>
            </a:pPr>
            <a:r>
              <a:rPr lang="en-US" sz="2400" dirty="0">
                <a:solidFill>
                  <a:schemeClr val="bg1"/>
                </a:solidFill>
                <a:effectLst>
                  <a:outerShdw blurRad="38100" dist="38100" dir="2700000" algn="tl">
                    <a:srgbClr val="000000">
                      <a:alpha val="43137"/>
                    </a:srgbClr>
                  </a:outerShdw>
                </a:effectLst>
              </a:rPr>
              <a:t>700 offenders and their spouses/partners have participated in a PREP seminar</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1371600" y="1676400"/>
          <a:ext cx="7620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28600" y="228600"/>
            <a:ext cx="8610600"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Thinking for a Change</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endParaRPr>
          </a:p>
        </p:txBody>
      </p:sp>
      <p:sp>
        <p:nvSpPr>
          <p:cNvPr id="6" name="Rectangle 5"/>
          <p:cNvSpPr/>
          <p:nvPr/>
        </p:nvSpPr>
        <p:spPr>
          <a:xfrm rot="1292695">
            <a:off x="44878" y="4549508"/>
            <a:ext cx="1465376"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Re-Entry</a:t>
            </a:r>
          </a:p>
        </p:txBody>
      </p:sp>
      <p:sp>
        <p:nvSpPr>
          <p:cNvPr id="7" name="Rectangle 6"/>
          <p:cNvSpPr/>
          <p:nvPr/>
        </p:nvSpPr>
        <p:spPr>
          <a:xfrm rot="19465899">
            <a:off x="103718" y="2641953"/>
            <a:ext cx="148135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dirty="0">
                <a:ln w="11430"/>
                <a:solidFill>
                  <a:srgbClr val="002060"/>
                </a:solidFill>
                <a:effectLst>
                  <a:outerShdw blurRad="50800" dist="39000" dir="5460000" algn="tl">
                    <a:srgbClr val="000000">
                      <a:alpha val="38000"/>
                    </a:srgbClr>
                  </a:outerShdw>
                </a:effectLst>
              </a:rPr>
              <a:t>T4C</a:t>
            </a:r>
          </a:p>
        </p:txBody>
      </p:sp>
      <p:sp>
        <p:nvSpPr>
          <p:cNvPr id="8" name="Rectangle 7"/>
          <p:cNvSpPr/>
          <p:nvPr/>
        </p:nvSpPr>
        <p:spPr>
          <a:xfrm rot="20478078">
            <a:off x="40359" y="1654261"/>
            <a:ext cx="2072758"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600" b="1" dirty="0">
                <a:ln w="11430"/>
                <a:solidFill>
                  <a:srgbClr val="002060"/>
                </a:solidFill>
                <a:effectLst>
                  <a:outerShdw blurRad="50800" dist="39000" dir="5460000" algn="tl">
                    <a:srgbClr val="000000">
                      <a:alpha val="38000"/>
                    </a:srgbClr>
                  </a:outerShdw>
                </a:effectLst>
              </a:rPr>
              <a:t>Cognitive</a:t>
            </a:r>
          </a:p>
          <a:p>
            <a:pPr algn="ctr">
              <a:defRPr/>
            </a:pPr>
            <a:r>
              <a:rPr lang="en-US" sz="1600" b="1" dirty="0">
                <a:ln w="11430"/>
                <a:solidFill>
                  <a:srgbClr val="002060"/>
                </a:solidFill>
                <a:effectLst>
                  <a:outerShdw blurRad="50800" dist="39000" dir="5460000" algn="tl">
                    <a:srgbClr val="000000">
                      <a:alpha val="38000"/>
                    </a:srgbClr>
                  </a:outerShdw>
                </a:effectLst>
              </a:rPr>
              <a:t>Restructuring</a:t>
            </a:r>
          </a:p>
        </p:txBody>
      </p:sp>
      <p:sp>
        <p:nvSpPr>
          <p:cNvPr id="9" name="Oval 8"/>
          <p:cNvSpPr/>
          <p:nvPr/>
        </p:nvSpPr>
        <p:spPr>
          <a:xfrm>
            <a:off x="381000" y="228600"/>
            <a:ext cx="914400" cy="914400"/>
          </a:xfrm>
          <a:prstGeom prst="ellipse">
            <a:avLst/>
          </a:prstGeom>
          <a:blipFill>
            <a:blip r:embed="rId8"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046570" y="1143000"/>
            <a:ext cx="4153701" cy="461665"/>
          </a:xfrm>
          <a:prstGeom prst="rect">
            <a:avLst/>
          </a:prstGeom>
          <a:noFill/>
        </p:spPr>
        <p:txBody>
          <a:bodyPr wrap="none">
            <a:spAutoFit/>
          </a:bodyPr>
          <a:lstStyle/>
          <a:p>
            <a:pPr algn="ctr">
              <a:defRPr/>
            </a:pPr>
            <a:r>
              <a:rPr lang="en-US" sz="2400" b="1" cap="all" dirty="0">
                <a:ln w="9000" cmpd="sng">
                  <a:solidFill>
                    <a:schemeClr val="accent4">
                      <a:shade val="50000"/>
                      <a:satMod val="120000"/>
                    </a:schemeClr>
                  </a:solidFill>
                  <a:prstDash val="solid"/>
                </a:ln>
                <a:solidFill>
                  <a:schemeClr val="accent2">
                    <a:lumMod val="25000"/>
                  </a:schemeClr>
                </a:solidFill>
                <a:effectLst>
                  <a:reflection blurRad="12700" stA="28000" endPos="45000" dist="1000" dir="5400000" sy="-100000" algn="bl" rotWithShape="0"/>
                </a:effectLst>
              </a:rPr>
              <a:t>25 SESSION Curriculum</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371600"/>
            <a:ext cx="6858000" cy="5181600"/>
          </a:xfrm>
        </p:spPr>
        <p:txBody>
          <a:bodyPr/>
          <a:lstStyle/>
          <a:p>
            <a:pPr>
              <a:defRPr/>
            </a:pPr>
            <a:r>
              <a:rPr lang="en-US" sz="2000" dirty="0" smtClean="0">
                <a:solidFill>
                  <a:schemeClr val="bg1"/>
                </a:solidFill>
                <a:effectLst>
                  <a:outerShdw blurRad="38100" dist="38100" dir="2700000" algn="tl">
                    <a:srgbClr val="000000">
                      <a:alpha val="43137"/>
                    </a:srgbClr>
                  </a:outerShdw>
                </a:effectLst>
              </a:rPr>
              <a:t>The Indiana Sex Offender Monitoring and Management Program (INSOMM) provides an integrated continuum of sex offender specific services.</a:t>
            </a:r>
          </a:p>
          <a:p>
            <a:pPr>
              <a:defRPr/>
            </a:pPr>
            <a:r>
              <a:rPr lang="en-US" sz="2000" dirty="0" smtClean="0">
                <a:solidFill>
                  <a:schemeClr val="bg1"/>
                </a:solidFill>
                <a:effectLst>
                  <a:outerShdw blurRad="38100" dist="38100" dir="2700000" algn="tl">
                    <a:srgbClr val="000000">
                      <a:alpha val="43137"/>
                    </a:srgbClr>
                  </a:outerShdw>
                </a:effectLst>
              </a:rPr>
              <a:t>All Facility based treatment services are provided at New Castle Correctional Facility for males and Rockville Correctional Facility for females. </a:t>
            </a:r>
          </a:p>
          <a:p>
            <a:pPr>
              <a:defRPr/>
            </a:pPr>
            <a:r>
              <a:rPr lang="en-US" sz="2000" dirty="0" smtClean="0">
                <a:solidFill>
                  <a:schemeClr val="bg1"/>
                </a:solidFill>
                <a:effectLst>
                  <a:outerShdw blurRad="38100" dist="38100" dir="2700000" algn="tl">
                    <a:srgbClr val="000000">
                      <a:alpha val="43137"/>
                    </a:srgbClr>
                  </a:outerShdw>
                </a:effectLst>
              </a:rPr>
              <a:t>Treatment/Management groups are provided within the facility and length of services are based upon risk level.</a:t>
            </a:r>
          </a:p>
          <a:p>
            <a:pPr>
              <a:defRPr/>
            </a:pPr>
            <a:r>
              <a:rPr lang="en-US" sz="2000" dirty="0" smtClean="0">
                <a:solidFill>
                  <a:schemeClr val="bg1"/>
                </a:solidFill>
                <a:effectLst>
                  <a:outerShdw blurRad="38100" dist="38100" dir="2700000" algn="tl">
                    <a:srgbClr val="000000">
                      <a:alpha val="43137"/>
                    </a:srgbClr>
                  </a:outerShdw>
                </a:effectLst>
              </a:rPr>
              <a:t>Containment teams are utilized in Parole to manage a monitor sex offenders reintegration into the community. The Containment Team consists of the Parole Agent, Treatment Providers, and </a:t>
            </a:r>
            <a:r>
              <a:rPr lang="en-US" sz="2000" dirty="0" err="1" smtClean="0">
                <a:solidFill>
                  <a:schemeClr val="bg1"/>
                </a:solidFill>
                <a:effectLst>
                  <a:outerShdw blurRad="38100" dist="38100" dir="2700000" algn="tl">
                    <a:srgbClr val="000000">
                      <a:alpha val="43137"/>
                    </a:srgbClr>
                  </a:outerShdw>
                </a:effectLst>
              </a:rPr>
              <a:t>Polygraphers</a:t>
            </a:r>
            <a:r>
              <a:rPr lang="en-US" sz="2000" dirty="0" smtClean="0">
                <a:solidFill>
                  <a:schemeClr val="bg1"/>
                </a:solidFill>
                <a:effectLst>
                  <a:outerShdw blurRad="38100" dist="38100" dir="2700000" algn="tl">
                    <a:srgbClr val="000000">
                      <a:alpha val="43137"/>
                    </a:srgbClr>
                  </a:outerShdw>
                </a:effectLst>
              </a:rPr>
              <a:t>.</a:t>
            </a:r>
            <a:endParaRPr lang="en-US" dirty="0" smtClean="0">
              <a:solidFill>
                <a:schemeClr val="bg1"/>
              </a:solidFill>
            </a:endParaRPr>
          </a:p>
          <a:p>
            <a:pPr eaLnBrk="1" hangingPunct="1">
              <a:defRPr/>
            </a:pPr>
            <a:r>
              <a:rPr lang="en-US" sz="2000" dirty="0" smtClean="0">
                <a:solidFill>
                  <a:schemeClr val="bg1"/>
                </a:solidFill>
                <a:effectLst>
                  <a:outerShdw blurRad="38100" dist="38100" dir="2700000" algn="tl">
                    <a:srgbClr val="000000">
                      <a:alpha val="43137"/>
                    </a:srgbClr>
                  </a:outerShdw>
                </a:effectLst>
              </a:rPr>
              <a:t>The primary goal of the program is to enhance public safety by reducing recidivism in convicted sex offenders.</a:t>
            </a:r>
          </a:p>
        </p:txBody>
      </p:sp>
      <p:sp>
        <p:nvSpPr>
          <p:cNvPr id="4" name="Rectangle 3"/>
          <p:cNvSpPr/>
          <p:nvPr/>
        </p:nvSpPr>
        <p:spPr>
          <a:xfrm>
            <a:off x="304800" y="0"/>
            <a:ext cx="8610600"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Indiana Sex Offender</a:t>
            </a:r>
          </a:p>
          <a:p>
            <a:pPr algn="ctr">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Management and Monitoring</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endParaRPr>
          </a:p>
        </p:txBody>
      </p:sp>
      <p:sp>
        <p:nvSpPr>
          <p:cNvPr id="6" name="Rectangle 5"/>
          <p:cNvSpPr/>
          <p:nvPr/>
        </p:nvSpPr>
        <p:spPr>
          <a:xfrm rot="1292695">
            <a:off x="44878" y="4518731"/>
            <a:ext cx="1465376"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GPS</a:t>
            </a:r>
          </a:p>
        </p:txBody>
      </p:sp>
      <p:sp>
        <p:nvSpPr>
          <p:cNvPr id="7" name="Rectangle 6"/>
          <p:cNvSpPr/>
          <p:nvPr/>
        </p:nvSpPr>
        <p:spPr>
          <a:xfrm rot="19465899">
            <a:off x="-39287" y="2708908"/>
            <a:ext cx="1572574"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Monitoring</a:t>
            </a:r>
          </a:p>
        </p:txBody>
      </p:sp>
      <p:sp>
        <p:nvSpPr>
          <p:cNvPr id="8" name="Rectangle 7"/>
          <p:cNvSpPr/>
          <p:nvPr/>
        </p:nvSpPr>
        <p:spPr>
          <a:xfrm rot="20608663">
            <a:off x="336866" y="1761171"/>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Re-Entry</a:t>
            </a:r>
          </a:p>
        </p:txBody>
      </p:sp>
      <p:sp>
        <p:nvSpPr>
          <p:cNvPr id="9" name="Oval 8"/>
          <p:cNvSpPr/>
          <p:nvPr/>
        </p:nvSpPr>
        <p:spPr>
          <a:xfrm>
            <a:off x="381000" y="228600"/>
            <a:ext cx="914400" cy="914400"/>
          </a:xfrm>
          <a:prstGeom prst="ellipse">
            <a:avLst/>
          </a:prstGeom>
          <a:blipFill>
            <a:blip r:embed="rId3"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608663">
            <a:off x="336866" y="1761171"/>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Re-Entry</a:t>
            </a:r>
          </a:p>
        </p:txBody>
      </p:sp>
      <p:sp>
        <p:nvSpPr>
          <p:cNvPr id="6" name="Rectangle 5"/>
          <p:cNvSpPr/>
          <p:nvPr/>
        </p:nvSpPr>
        <p:spPr>
          <a:xfrm rot="19465899">
            <a:off x="103718" y="2641953"/>
            <a:ext cx="148135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dirty="0">
                <a:ln w="11430"/>
                <a:solidFill>
                  <a:srgbClr val="002060"/>
                </a:solidFill>
                <a:effectLst>
                  <a:outerShdw blurRad="50800" dist="39000" dir="5460000" algn="tl">
                    <a:srgbClr val="000000">
                      <a:alpha val="38000"/>
                    </a:srgbClr>
                  </a:outerShdw>
                </a:effectLst>
              </a:rPr>
              <a:t>CTP</a:t>
            </a:r>
          </a:p>
        </p:txBody>
      </p:sp>
      <p:sp>
        <p:nvSpPr>
          <p:cNvPr id="7" name="Rectangle 6"/>
          <p:cNvSpPr/>
          <p:nvPr/>
        </p:nvSpPr>
        <p:spPr>
          <a:xfrm rot="1292695">
            <a:off x="204706" y="4478945"/>
            <a:ext cx="125275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Work Release</a:t>
            </a:r>
          </a:p>
        </p:txBody>
      </p:sp>
      <p:sp>
        <p:nvSpPr>
          <p:cNvPr id="22533" name="Content Placeholder 8"/>
          <p:cNvSpPr>
            <a:spLocks noGrp="1"/>
          </p:cNvSpPr>
          <p:nvPr>
            <p:ph idx="1"/>
          </p:nvPr>
        </p:nvSpPr>
        <p:spPr>
          <a:xfrm>
            <a:off x="1828800" y="1447800"/>
            <a:ext cx="7086600" cy="4770438"/>
          </a:xfrm>
        </p:spPr>
        <p:txBody>
          <a:bodyPr>
            <a:spAutoFit/>
          </a:bodyPr>
          <a:lstStyle/>
          <a:p>
            <a:pPr eaLnBrk="1" hangingPunct="1">
              <a:buFont typeface="Arial" pitchFamily="34" charset="0"/>
              <a:buChar char="•"/>
              <a:defRPr/>
            </a:pPr>
            <a:r>
              <a:rPr lang="en-US" sz="2000" kern="1200" dirty="0" smtClean="0">
                <a:solidFill>
                  <a:schemeClr val="bg1"/>
                </a:solidFill>
                <a:effectLst>
                  <a:outerShdw blurRad="38100" dist="38100" dir="2700000" algn="tl">
                    <a:srgbClr val="000000">
                      <a:alpha val="43137"/>
                    </a:srgbClr>
                  </a:outerShdw>
                </a:effectLst>
              </a:rPr>
              <a:t>Standard Pre-Release Offenders Programming (SPOP/MPOP) at 180 days prior to Release</a:t>
            </a:r>
          </a:p>
          <a:p>
            <a:pPr eaLnBrk="1" hangingPunct="1">
              <a:buFont typeface="Arial" pitchFamily="34" charset="0"/>
              <a:buChar char="•"/>
              <a:defRPr/>
            </a:pPr>
            <a:r>
              <a:rPr lang="en-US" sz="2000" kern="1200" dirty="0" smtClean="0">
                <a:solidFill>
                  <a:schemeClr val="bg1"/>
                </a:solidFill>
                <a:effectLst>
                  <a:outerShdw blurRad="38100" dist="38100" dir="2700000" algn="tl">
                    <a:srgbClr val="000000">
                      <a:alpha val="43137"/>
                    </a:srgbClr>
                  </a:outerShdw>
                </a:effectLst>
              </a:rPr>
              <a:t>  Progress Report at 4 months prior to release</a:t>
            </a:r>
          </a:p>
          <a:p>
            <a:pPr eaLnBrk="1" hangingPunct="1">
              <a:buFont typeface="Arial" pitchFamily="34" charset="0"/>
              <a:buChar char="•"/>
              <a:defRPr/>
            </a:pPr>
            <a:r>
              <a:rPr lang="en-US" sz="2000" kern="1200" dirty="0" smtClean="0">
                <a:solidFill>
                  <a:schemeClr val="bg1"/>
                </a:solidFill>
                <a:effectLst>
                  <a:outerShdw blurRad="38100" dist="38100" dir="2700000" algn="tl">
                    <a:srgbClr val="000000">
                      <a:alpha val="43137"/>
                    </a:srgbClr>
                  </a:outerShdw>
                </a:effectLst>
              </a:rPr>
              <a:t>  Memoranda of Understanding</a:t>
            </a:r>
          </a:p>
          <a:p>
            <a:pPr lvl="1" eaLnBrk="1" hangingPunct="1">
              <a:buFont typeface="Arial" pitchFamily="34" charset="0"/>
              <a:buChar char="•"/>
              <a:defRPr/>
            </a:pPr>
            <a:r>
              <a:rPr lang="en-US" sz="2000" kern="1200" dirty="0" smtClean="0">
                <a:solidFill>
                  <a:schemeClr val="bg1"/>
                </a:solidFill>
                <a:effectLst>
                  <a:outerShdw blurRad="38100" dist="38100" dir="2700000" algn="tl">
                    <a:srgbClr val="000000">
                      <a:alpha val="43137"/>
                    </a:srgbClr>
                  </a:outerShdw>
                </a:effectLst>
                <a:ea typeface="+mn-ea"/>
                <a:cs typeface="+mn-cs"/>
              </a:rPr>
              <a:t>  Bureau of Motor Vehicles (BMV)</a:t>
            </a:r>
          </a:p>
          <a:p>
            <a:pPr lvl="1" eaLnBrk="1" hangingPunct="1">
              <a:buFont typeface="Arial" pitchFamily="34" charset="0"/>
              <a:buChar char="•"/>
              <a:defRPr/>
            </a:pPr>
            <a:r>
              <a:rPr lang="en-US" sz="2000" kern="1200" dirty="0" smtClean="0">
                <a:solidFill>
                  <a:schemeClr val="bg1"/>
                </a:solidFill>
                <a:effectLst>
                  <a:outerShdw blurRad="38100" dist="38100" dir="2700000" algn="tl">
                    <a:srgbClr val="000000">
                      <a:alpha val="43137"/>
                    </a:srgbClr>
                  </a:outerShdw>
                </a:effectLst>
                <a:ea typeface="+mn-ea"/>
                <a:cs typeface="+mn-cs"/>
              </a:rPr>
              <a:t>  Social Security Administration (SSA)</a:t>
            </a:r>
          </a:p>
          <a:p>
            <a:pPr lvl="1" eaLnBrk="1" hangingPunct="1">
              <a:buFont typeface="Arial" pitchFamily="34" charset="0"/>
              <a:buChar char="•"/>
              <a:defRPr/>
            </a:pPr>
            <a:r>
              <a:rPr lang="en-US" sz="2000" kern="1200" dirty="0" smtClean="0">
                <a:solidFill>
                  <a:schemeClr val="bg1"/>
                </a:solidFill>
                <a:effectLst>
                  <a:outerShdw blurRad="38100" dist="38100" dir="2700000" algn="tl">
                    <a:srgbClr val="000000">
                      <a:alpha val="43137"/>
                    </a:srgbClr>
                  </a:outerShdw>
                </a:effectLst>
                <a:ea typeface="+mn-ea"/>
                <a:cs typeface="+mn-cs"/>
              </a:rPr>
              <a:t>  Family Social Services Agency (FSSA)</a:t>
            </a:r>
          </a:p>
          <a:p>
            <a:pPr lvl="2" eaLnBrk="1" hangingPunct="1">
              <a:buFont typeface="Arial" pitchFamily="34" charset="0"/>
              <a:buChar char="•"/>
              <a:defRPr/>
            </a:pPr>
            <a:r>
              <a:rPr lang="en-US" sz="2000" kern="1200" dirty="0" smtClean="0">
                <a:solidFill>
                  <a:schemeClr val="bg1"/>
                </a:solidFill>
                <a:effectLst>
                  <a:outerShdw blurRad="38100" dist="38100" dir="2700000" algn="tl">
                    <a:srgbClr val="000000">
                      <a:alpha val="43137"/>
                    </a:srgbClr>
                  </a:outerShdw>
                </a:effectLst>
                <a:ea typeface="+mn-ea"/>
                <a:cs typeface="+mn-cs"/>
              </a:rPr>
              <a:t>  Medicaid</a:t>
            </a:r>
          </a:p>
          <a:p>
            <a:pPr lvl="2" eaLnBrk="1" hangingPunct="1">
              <a:buFont typeface="Arial" pitchFamily="34" charset="0"/>
              <a:buChar char="•"/>
              <a:defRPr/>
            </a:pPr>
            <a:r>
              <a:rPr lang="en-US" sz="2000" kern="1200" dirty="0" smtClean="0">
                <a:solidFill>
                  <a:schemeClr val="bg1"/>
                </a:solidFill>
                <a:effectLst>
                  <a:outerShdw blurRad="38100" dist="38100" dir="2700000" algn="tl">
                    <a:srgbClr val="000000">
                      <a:alpha val="43137"/>
                    </a:srgbClr>
                  </a:outerShdw>
                </a:effectLst>
                <a:ea typeface="+mn-ea"/>
                <a:cs typeface="+mn-cs"/>
              </a:rPr>
              <a:t>  TANF</a:t>
            </a:r>
          </a:p>
          <a:p>
            <a:pPr lvl="1" eaLnBrk="1" hangingPunct="1">
              <a:buFont typeface="Arial" pitchFamily="34" charset="0"/>
              <a:buChar char="•"/>
              <a:defRPr/>
            </a:pPr>
            <a:r>
              <a:rPr lang="en-US" sz="2000" kern="1200" dirty="0" smtClean="0">
                <a:solidFill>
                  <a:schemeClr val="bg1"/>
                </a:solidFill>
                <a:effectLst>
                  <a:outerShdw blurRad="38100" dist="38100" dir="2700000" algn="tl">
                    <a:srgbClr val="000000">
                      <a:alpha val="43137"/>
                    </a:srgbClr>
                  </a:outerShdw>
                </a:effectLst>
                <a:ea typeface="+mn-ea"/>
                <a:cs typeface="+mn-cs"/>
              </a:rPr>
              <a:t>  Indiana Department of Health (IDH)</a:t>
            </a:r>
          </a:p>
          <a:p>
            <a:pPr lvl="2" eaLnBrk="1" hangingPunct="1">
              <a:buFont typeface="Arial" pitchFamily="34" charset="0"/>
              <a:buChar char="•"/>
              <a:defRPr/>
            </a:pPr>
            <a:r>
              <a:rPr lang="en-US" sz="2000" kern="1200" dirty="0" smtClean="0">
                <a:solidFill>
                  <a:schemeClr val="bg1"/>
                </a:solidFill>
                <a:effectLst>
                  <a:outerShdw blurRad="38100" dist="38100" dir="2700000" algn="tl">
                    <a:srgbClr val="000000">
                      <a:alpha val="43137"/>
                    </a:srgbClr>
                  </a:outerShdw>
                </a:effectLst>
                <a:ea typeface="+mn-ea"/>
                <a:cs typeface="+mn-cs"/>
              </a:rPr>
              <a:t>  Birth Records</a:t>
            </a:r>
          </a:p>
          <a:p>
            <a:pPr eaLnBrk="1" hangingPunct="1">
              <a:buFont typeface="Arial" pitchFamily="34" charset="0"/>
              <a:buChar char="•"/>
              <a:defRPr/>
            </a:pPr>
            <a:r>
              <a:rPr lang="en-US" sz="2000" kern="1200" dirty="0" smtClean="0">
                <a:solidFill>
                  <a:schemeClr val="bg1"/>
                </a:solidFill>
                <a:effectLst>
                  <a:outerShdw blurRad="38100" dist="38100" dir="2700000" algn="tl">
                    <a:srgbClr val="000000">
                      <a:alpha val="43137"/>
                    </a:srgbClr>
                  </a:outerShdw>
                </a:effectLst>
              </a:rPr>
              <a:t>  Community Transition Program (CTP)</a:t>
            </a:r>
          </a:p>
          <a:p>
            <a:pPr eaLnBrk="1" hangingPunct="1">
              <a:buFont typeface="Arial" pitchFamily="34" charset="0"/>
              <a:buChar char="•"/>
              <a:defRPr/>
            </a:pPr>
            <a:r>
              <a:rPr lang="en-US" sz="2000" kern="1200" dirty="0" smtClean="0">
                <a:solidFill>
                  <a:schemeClr val="bg1"/>
                </a:solidFill>
                <a:effectLst>
                  <a:outerShdw blurRad="38100" dist="38100" dir="2700000" algn="tl">
                    <a:srgbClr val="000000">
                      <a:alpha val="43137"/>
                    </a:srgbClr>
                  </a:outerShdw>
                </a:effectLst>
              </a:rPr>
              <a:t>  Work Release</a:t>
            </a:r>
          </a:p>
        </p:txBody>
      </p:sp>
      <p:sp>
        <p:nvSpPr>
          <p:cNvPr id="10" name="Rectangle 9"/>
          <p:cNvSpPr/>
          <p:nvPr/>
        </p:nvSpPr>
        <p:spPr>
          <a:xfrm>
            <a:off x="2514600" y="76200"/>
            <a:ext cx="4721394"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06000" sy="106000" algn="tl">
                    <a:srgbClr val="000000">
                      <a:alpha val="52000"/>
                    </a:srgbClr>
                  </a:outerShdw>
                </a:effectLst>
              </a:rPr>
              <a:t>Re-Entry Phase</a:t>
            </a:r>
          </a:p>
        </p:txBody>
      </p:sp>
      <p:sp>
        <p:nvSpPr>
          <p:cNvPr id="8" name="Oval 7"/>
          <p:cNvSpPr/>
          <p:nvPr/>
        </p:nvSpPr>
        <p:spPr>
          <a:xfrm>
            <a:off x="381000" y="228600"/>
            <a:ext cx="914400" cy="914400"/>
          </a:xfrm>
          <a:prstGeom prst="ellipse">
            <a:avLst/>
          </a:prstGeom>
          <a:blipFill>
            <a:blip r:embed="rId3"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828800"/>
            <a:ext cx="6629400" cy="4724400"/>
          </a:xfrm>
        </p:spPr>
        <p:txBody>
          <a:bodyPr/>
          <a:lstStyle/>
          <a:p>
            <a:pPr>
              <a:buFontTx/>
              <a:buNone/>
              <a:defRPr/>
            </a:pPr>
            <a:r>
              <a:rPr lang="en-US" sz="2400" kern="1200" dirty="0" smtClean="0">
                <a:solidFill>
                  <a:schemeClr val="bg1"/>
                </a:solidFill>
                <a:effectLst>
                  <a:outerShdw blurRad="38100" dist="38100" dir="2700000" algn="tl">
                    <a:srgbClr val="000000">
                      <a:alpha val="43137"/>
                    </a:srgbClr>
                  </a:outerShdw>
                </a:effectLst>
              </a:rPr>
              <a:t>	The mission of the Indianapolis Re-Entry Educational Facility is to maintain public safety in an environment where programming educates, trains, and inspires residents to be prepared for successful re-entry into the community; sustain a lifestyle consistent with our social and family values in order to continue to live as law-abiding citizens. </a:t>
            </a:r>
            <a:endParaRPr lang="en-US" sz="2400" kern="1200" dirty="0">
              <a:solidFill>
                <a:schemeClr val="bg1"/>
              </a:solidFill>
              <a:effectLst>
                <a:outerShdw blurRad="38100" dist="38100" dir="2700000" algn="tl">
                  <a:srgbClr val="000000">
                    <a:alpha val="43137"/>
                  </a:srgbClr>
                </a:outerShdw>
              </a:effectLst>
            </a:endParaRPr>
          </a:p>
        </p:txBody>
      </p:sp>
      <p:sp>
        <p:nvSpPr>
          <p:cNvPr id="4" name="Rectangle 3"/>
          <p:cNvSpPr/>
          <p:nvPr/>
        </p:nvSpPr>
        <p:spPr>
          <a:xfrm rot="19616491">
            <a:off x="-19170" y="2736339"/>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   Education</a:t>
            </a:r>
          </a:p>
        </p:txBody>
      </p:sp>
      <p:sp>
        <p:nvSpPr>
          <p:cNvPr id="5" name="Rectangle 4"/>
          <p:cNvSpPr/>
          <p:nvPr/>
        </p:nvSpPr>
        <p:spPr>
          <a:xfrm rot="20520450">
            <a:off x="326735" y="1803214"/>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Re-Entry</a:t>
            </a:r>
          </a:p>
        </p:txBody>
      </p:sp>
      <p:sp>
        <p:nvSpPr>
          <p:cNvPr id="6" name="Rectangle 5"/>
          <p:cNvSpPr/>
          <p:nvPr/>
        </p:nvSpPr>
        <p:spPr>
          <a:xfrm rot="1185032">
            <a:off x="18832" y="4506628"/>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Program</a:t>
            </a:r>
          </a:p>
        </p:txBody>
      </p:sp>
      <p:sp>
        <p:nvSpPr>
          <p:cNvPr id="7" name="Rectangle 6"/>
          <p:cNvSpPr/>
          <p:nvPr/>
        </p:nvSpPr>
        <p:spPr>
          <a:xfrm>
            <a:off x="457200" y="76200"/>
            <a:ext cx="8305800"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06000" sy="106000" algn="tl">
                    <a:srgbClr val="000000">
                      <a:alpha val="52000"/>
                    </a:srgbClr>
                  </a:outerShdw>
                </a:effectLst>
              </a:rPr>
              <a:t>Indianapolis Re-Entry Educational facility</a:t>
            </a:r>
          </a:p>
        </p:txBody>
      </p:sp>
      <p:sp>
        <p:nvSpPr>
          <p:cNvPr id="8" name="Oval 7"/>
          <p:cNvSpPr/>
          <p:nvPr/>
        </p:nvSpPr>
        <p:spPr>
          <a:xfrm>
            <a:off x="381000" y="228600"/>
            <a:ext cx="914400" cy="914400"/>
          </a:xfrm>
          <a:prstGeom prst="ellipse">
            <a:avLst/>
          </a:prstGeom>
          <a:blipFill>
            <a:blip r:embed="rId3"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9616491">
            <a:off x="-19170" y="2736339"/>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   Education</a:t>
            </a:r>
          </a:p>
        </p:txBody>
      </p:sp>
      <p:sp>
        <p:nvSpPr>
          <p:cNvPr id="5" name="Rectangle 4"/>
          <p:cNvSpPr/>
          <p:nvPr/>
        </p:nvSpPr>
        <p:spPr>
          <a:xfrm rot="20520450">
            <a:off x="326735" y="1803214"/>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Re-Entry</a:t>
            </a:r>
          </a:p>
        </p:txBody>
      </p:sp>
      <p:sp>
        <p:nvSpPr>
          <p:cNvPr id="6" name="Rectangle 5"/>
          <p:cNvSpPr/>
          <p:nvPr/>
        </p:nvSpPr>
        <p:spPr>
          <a:xfrm rot="1185032">
            <a:off x="18832" y="4506628"/>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Program</a:t>
            </a:r>
          </a:p>
        </p:txBody>
      </p:sp>
      <p:sp>
        <p:nvSpPr>
          <p:cNvPr id="9" name="Rectangle 8"/>
          <p:cNvSpPr/>
          <p:nvPr/>
        </p:nvSpPr>
        <p:spPr>
          <a:xfrm>
            <a:off x="457200" y="76200"/>
            <a:ext cx="8305800"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06000" sy="106000" algn="tl">
                    <a:srgbClr val="000000">
                      <a:alpha val="52000"/>
                    </a:srgbClr>
                  </a:outerShdw>
                </a:effectLst>
              </a:rPr>
              <a:t>Indianapolis Re-Entry Educational facility</a:t>
            </a:r>
          </a:p>
        </p:txBody>
      </p:sp>
      <p:sp>
        <p:nvSpPr>
          <p:cNvPr id="12" name="Content Placeholder 11"/>
          <p:cNvSpPr>
            <a:spLocks noGrp="1"/>
          </p:cNvSpPr>
          <p:nvPr>
            <p:ph idx="1"/>
          </p:nvPr>
        </p:nvSpPr>
        <p:spPr/>
        <p:txBody>
          <a:bodyPr/>
          <a:lstStyle/>
          <a:p>
            <a:pPr eaLnBrk="1" hangingPunct="1">
              <a:buFontTx/>
              <a:buNone/>
              <a:defRPr/>
            </a:pPr>
            <a:r>
              <a:rPr lang="en-US" sz="2800" kern="1200" dirty="0" smtClean="0">
                <a:solidFill>
                  <a:schemeClr val="bg1"/>
                </a:solidFill>
                <a:effectLst>
                  <a:outerShdw blurRad="38100" dist="38100" dir="2700000" algn="tl">
                    <a:srgbClr val="000000">
                      <a:alpha val="43137"/>
                    </a:srgbClr>
                  </a:outerShdw>
                </a:effectLst>
              </a:rPr>
              <a:t>Eligibility Criteria : </a:t>
            </a:r>
          </a:p>
          <a:p>
            <a:pPr eaLnBrk="1" hangingPunct="1">
              <a:defRPr/>
            </a:pPr>
            <a:r>
              <a:rPr lang="en-US" sz="2400" kern="1200" dirty="0" smtClean="0">
                <a:solidFill>
                  <a:schemeClr val="bg1"/>
                </a:solidFill>
                <a:effectLst>
                  <a:outerShdw blurRad="38100" dist="38100" dir="2700000" algn="tl">
                    <a:srgbClr val="000000">
                      <a:alpha val="43137"/>
                    </a:srgbClr>
                  </a:outerShdw>
                </a:effectLst>
              </a:rPr>
              <a:t>Male offender at least 18 years of age at the time of transfer</a:t>
            </a:r>
          </a:p>
          <a:p>
            <a:pPr eaLnBrk="1" hangingPunct="1">
              <a:defRPr/>
            </a:pPr>
            <a:r>
              <a:rPr lang="en-US" sz="2400" kern="1200" dirty="0" smtClean="0">
                <a:solidFill>
                  <a:schemeClr val="bg1"/>
                </a:solidFill>
                <a:effectLst>
                  <a:outerShdw blurRad="38100" dist="38100" dir="2700000" algn="tl">
                    <a:srgbClr val="000000">
                      <a:alpha val="43137"/>
                    </a:srgbClr>
                  </a:outerShdw>
                </a:effectLst>
              </a:rPr>
              <a:t>Security Level 1 or 2 (Security Level 2 to be reclassified  1-R)</a:t>
            </a:r>
          </a:p>
          <a:p>
            <a:pPr eaLnBrk="1" hangingPunct="1">
              <a:defRPr/>
            </a:pPr>
            <a:r>
              <a:rPr lang="en-US" sz="2400" kern="1200" dirty="0" smtClean="0">
                <a:solidFill>
                  <a:schemeClr val="bg1"/>
                </a:solidFill>
                <a:effectLst>
                  <a:outerShdw blurRad="38100" dist="38100" dir="2700000" algn="tl">
                    <a:srgbClr val="000000">
                      <a:alpha val="43137"/>
                    </a:srgbClr>
                  </a:outerShdw>
                </a:effectLst>
              </a:rPr>
              <a:t>Must have between 12 months and 36 months to EPRD</a:t>
            </a:r>
          </a:p>
          <a:p>
            <a:pPr eaLnBrk="1" hangingPunct="1">
              <a:defRPr/>
            </a:pPr>
            <a:r>
              <a:rPr lang="en-US" sz="2400" kern="1200" dirty="0" smtClean="0">
                <a:solidFill>
                  <a:schemeClr val="bg1"/>
                </a:solidFill>
                <a:effectLst>
                  <a:outerShdw blurRad="38100" dist="38100" dir="2700000" algn="tl">
                    <a:srgbClr val="000000">
                      <a:alpha val="43137"/>
                    </a:srgbClr>
                  </a:outerShdw>
                </a:effectLst>
              </a:rPr>
              <a:t>Cleared for Medical Code A, G or K</a:t>
            </a:r>
          </a:p>
          <a:p>
            <a:pPr eaLnBrk="1" hangingPunct="1">
              <a:defRPr/>
            </a:pPr>
            <a:r>
              <a:rPr lang="en-US" sz="2400" kern="1200" dirty="0" smtClean="0">
                <a:solidFill>
                  <a:schemeClr val="bg1"/>
                </a:solidFill>
                <a:effectLst>
                  <a:outerShdw blurRad="38100" dist="38100" dir="2700000" algn="tl">
                    <a:srgbClr val="000000">
                      <a:alpha val="43137"/>
                    </a:srgbClr>
                  </a:outerShdw>
                </a:effectLst>
              </a:rPr>
              <a:t>In Credit Class I</a:t>
            </a:r>
          </a:p>
          <a:p>
            <a:pPr>
              <a:defRPr/>
            </a:pPr>
            <a:endParaRPr lang="en-US" sz="2000" dirty="0">
              <a:solidFill>
                <a:schemeClr val="bg1"/>
              </a:solidFill>
            </a:endParaRPr>
          </a:p>
        </p:txBody>
      </p:sp>
      <p:sp>
        <p:nvSpPr>
          <p:cNvPr id="7" name="Oval 6"/>
          <p:cNvSpPr/>
          <p:nvPr/>
        </p:nvSpPr>
        <p:spPr>
          <a:xfrm>
            <a:off x="381000" y="228600"/>
            <a:ext cx="914400" cy="914400"/>
          </a:xfrm>
          <a:prstGeom prst="ellipse">
            <a:avLst/>
          </a:prstGeom>
          <a:blipFill>
            <a:blip r:embed="rId3"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9616491">
            <a:off x="-19170" y="2736339"/>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   Education</a:t>
            </a:r>
          </a:p>
        </p:txBody>
      </p:sp>
      <p:sp>
        <p:nvSpPr>
          <p:cNvPr id="5" name="Rectangle 4"/>
          <p:cNvSpPr/>
          <p:nvPr/>
        </p:nvSpPr>
        <p:spPr>
          <a:xfrm rot="20520450">
            <a:off x="326735" y="1803214"/>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Re-Entry</a:t>
            </a:r>
          </a:p>
        </p:txBody>
      </p:sp>
      <p:sp>
        <p:nvSpPr>
          <p:cNvPr id="6" name="Rectangle 5"/>
          <p:cNvSpPr/>
          <p:nvPr/>
        </p:nvSpPr>
        <p:spPr>
          <a:xfrm rot="1185032">
            <a:off x="18832" y="4506628"/>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Program</a:t>
            </a:r>
          </a:p>
        </p:txBody>
      </p:sp>
      <p:sp>
        <p:nvSpPr>
          <p:cNvPr id="51201" name="Rectangle 1"/>
          <p:cNvSpPr>
            <a:spLocks noGrp="1" noChangeArrowheads="1"/>
          </p:cNvSpPr>
          <p:nvPr>
            <p:ph idx="1"/>
          </p:nvPr>
        </p:nvSpPr>
        <p:spPr>
          <a:xfrm>
            <a:off x="1828800" y="1676400"/>
            <a:ext cx="47477363" cy="4383088"/>
          </a:xfrm>
        </p:spPr>
        <p:txBody>
          <a:bodyPr tIns="0" bIns="0" anchor="ctr">
            <a:spAutoFit/>
          </a:bodyPr>
          <a:lstStyle/>
          <a:p>
            <a:pPr eaLnBrk="1" hangingPunct="1">
              <a:buFont typeface="Arial" pitchFamily="34" charset="0"/>
              <a:buChar char="•"/>
              <a:defRPr/>
            </a:pPr>
            <a:r>
              <a:rPr lang="en-US" sz="1600" kern="1200" dirty="0" smtClean="0">
                <a:solidFill>
                  <a:schemeClr val="bg1"/>
                </a:solidFill>
                <a:effectLst>
                  <a:outerShdw blurRad="38100" dist="38100" dir="2700000" algn="tl">
                    <a:srgbClr val="000000">
                      <a:alpha val="43137"/>
                    </a:srgbClr>
                  </a:outerShdw>
                </a:effectLst>
              </a:rPr>
              <a:t>One year clear of a Class A or 2 Class B conduct reports</a:t>
            </a:r>
          </a:p>
          <a:p>
            <a:pPr eaLnBrk="1" hangingPunct="1">
              <a:buFont typeface="Arial" pitchFamily="34" charset="0"/>
              <a:buChar char="•"/>
              <a:defRPr/>
            </a:pPr>
            <a:r>
              <a:rPr lang="en-US" sz="1600" kern="1200" dirty="0" smtClean="0">
                <a:solidFill>
                  <a:schemeClr val="bg1"/>
                </a:solidFill>
                <a:effectLst>
                  <a:outerShdw blurRad="38100" dist="38100" dir="2700000" algn="tl">
                    <a:srgbClr val="000000">
                      <a:alpha val="43137"/>
                    </a:srgbClr>
                  </a:outerShdw>
                </a:effectLst>
              </a:rPr>
              <a:t>Free from conviction, conspiracy to commit, or aid an offense of a </a:t>
            </a:r>
          </a:p>
          <a:p>
            <a:pPr eaLnBrk="1" hangingPunct="1">
              <a:buFontTx/>
              <a:buNone/>
              <a:defRPr/>
            </a:pPr>
            <a:r>
              <a:rPr lang="en-US" sz="1600" kern="1200" dirty="0" smtClean="0">
                <a:solidFill>
                  <a:schemeClr val="bg1"/>
                </a:solidFill>
                <a:effectLst>
                  <a:outerShdw blurRad="38100" dist="38100" dir="2700000" algn="tl">
                    <a:srgbClr val="000000">
                      <a:alpha val="43137"/>
                    </a:srgbClr>
                  </a:outerShdw>
                </a:effectLst>
              </a:rPr>
              <a:t>	sexual nature, or an offense equal to committed in another</a:t>
            </a:r>
          </a:p>
          <a:p>
            <a:pPr eaLnBrk="1" hangingPunct="1">
              <a:buFontTx/>
              <a:buNone/>
              <a:defRPr/>
            </a:pPr>
            <a:r>
              <a:rPr lang="en-US" sz="1600" kern="1200" dirty="0" smtClean="0">
                <a:solidFill>
                  <a:schemeClr val="bg1"/>
                </a:solidFill>
                <a:effectLst>
                  <a:outerShdw blurRad="38100" dist="38100" dir="2700000" algn="tl">
                    <a:srgbClr val="000000">
                      <a:alpha val="43137"/>
                    </a:srgbClr>
                  </a:outerShdw>
                </a:effectLst>
              </a:rPr>
              <a:t>	jurisdiction </a:t>
            </a:r>
          </a:p>
          <a:p>
            <a:pPr eaLnBrk="1" hangingPunct="1">
              <a:buFont typeface="Arial" pitchFamily="34" charset="0"/>
              <a:buChar char="•"/>
              <a:defRPr/>
            </a:pPr>
            <a:r>
              <a:rPr lang="en-US" sz="1600" kern="1200" dirty="0" smtClean="0">
                <a:solidFill>
                  <a:schemeClr val="bg1"/>
                </a:solidFill>
                <a:effectLst>
                  <a:outerShdw blurRad="38100" dist="38100" dir="2700000" algn="tl">
                    <a:srgbClr val="000000">
                      <a:alpha val="43137"/>
                    </a:srgbClr>
                  </a:outerShdw>
                </a:effectLst>
              </a:rPr>
              <a:t>Free from active felony detainer beyond their EPRD  </a:t>
            </a:r>
          </a:p>
          <a:p>
            <a:pPr lvl="1" eaLnBrk="1" hangingPunct="1">
              <a:buFont typeface="Arial" pitchFamily="34" charset="0"/>
              <a:buChar char="•"/>
              <a:defRPr/>
            </a:pPr>
            <a:r>
              <a:rPr lang="en-US" sz="1600" kern="1200" dirty="0" smtClean="0">
                <a:solidFill>
                  <a:schemeClr val="bg1"/>
                </a:solidFill>
                <a:effectLst>
                  <a:outerShdw blurRad="38100" dist="38100" dir="2700000" algn="tl">
                    <a:srgbClr val="000000">
                      <a:alpha val="43137"/>
                    </a:srgbClr>
                  </a:outerShdw>
                </a:effectLst>
                <a:ea typeface="+mn-ea"/>
                <a:cs typeface="+mn-cs"/>
              </a:rPr>
              <a:t>Parole violators - after completing parole revocation procedures  </a:t>
            </a:r>
          </a:p>
          <a:p>
            <a:pPr lvl="1" eaLnBrk="1" hangingPunct="1">
              <a:buFont typeface="Arial" pitchFamily="34" charset="0"/>
              <a:buChar char="•"/>
              <a:defRPr/>
            </a:pPr>
            <a:r>
              <a:rPr lang="en-US" sz="1600" kern="1200" dirty="0" smtClean="0">
                <a:solidFill>
                  <a:schemeClr val="bg1"/>
                </a:solidFill>
                <a:effectLst>
                  <a:outerShdw blurRad="38100" dist="38100" dir="2700000" algn="tl">
                    <a:srgbClr val="000000">
                      <a:alpha val="43137"/>
                    </a:srgbClr>
                  </a:outerShdw>
                </a:effectLst>
                <a:ea typeface="+mn-ea"/>
                <a:cs typeface="+mn-cs"/>
              </a:rPr>
              <a:t>Offenders not intending to extradite </a:t>
            </a:r>
          </a:p>
          <a:p>
            <a:pPr lvl="1" eaLnBrk="1" hangingPunct="1">
              <a:buFont typeface="Arial" pitchFamily="34" charset="0"/>
              <a:buChar char="•"/>
              <a:defRPr/>
            </a:pPr>
            <a:r>
              <a:rPr lang="en-US" sz="1600" kern="1200" dirty="0" smtClean="0">
                <a:solidFill>
                  <a:schemeClr val="bg1"/>
                </a:solidFill>
                <a:effectLst>
                  <a:outerShdw blurRad="38100" dist="38100" dir="2700000" algn="tl">
                    <a:srgbClr val="000000">
                      <a:alpha val="43137"/>
                    </a:srgbClr>
                  </a:outerShdw>
                </a:effectLst>
                <a:ea typeface="+mn-ea"/>
                <a:cs typeface="+mn-cs"/>
              </a:rPr>
              <a:t>A misdemeanor or a community correction detainer are eligible  </a:t>
            </a:r>
          </a:p>
          <a:p>
            <a:pPr lvl="1" eaLnBrk="1" hangingPunct="1">
              <a:buFont typeface="Arial" pitchFamily="34" charset="0"/>
              <a:buChar char="•"/>
              <a:defRPr/>
            </a:pPr>
            <a:r>
              <a:rPr lang="en-US" sz="1600" kern="1200" dirty="0" smtClean="0">
                <a:solidFill>
                  <a:schemeClr val="bg1"/>
                </a:solidFill>
                <a:effectLst>
                  <a:outerShdw blurRad="38100" dist="38100" dir="2700000" algn="tl">
                    <a:srgbClr val="000000">
                      <a:alpha val="43137"/>
                    </a:srgbClr>
                  </a:outerShdw>
                </a:effectLst>
                <a:ea typeface="+mn-ea"/>
                <a:cs typeface="+mn-cs"/>
              </a:rPr>
              <a:t>Hold Type C and Type N are eligible for consideration</a:t>
            </a:r>
          </a:p>
          <a:p>
            <a:pPr eaLnBrk="1" hangingPunct="1">
              <a:buFont typeface="Arial" pitchFamily="34" charset="0"/>
              <a:buChar char="•"/>
              <a:defRPr/>
            </a:pPr>
            <a:r>
              <a:rPr lang="en-US" sz="1600" kern="1200" dirty="0" smtClean="0">
                <a:solidFill>
                  <a:schemeClr val="bg1"/>
                </a:solidFill>
                <a:effectLst>
                  <a:outerShdw blurRad="38100" dist="38100" dir="2700000" algn="tl">
                    <a:srgbClr val="000000">
                      <a:alpha val="43137"/>
                    </a:srgbClr>
                  </a:outerShdw>
                </a:effectLst>
              </a:rPr>
              <a:t>Free from:</a:t>
            </a:r>
          </a:p>
          <a:p>
            <a:pPr lvl="1" eaLnBrk="1" hangingPunct="1">
              <a:buFont typeface="Arial" pitchFamily="34" charset="0"/>
              <a:buChar char="•"/>
              <a:defRPr/>
            </a:pPr>
            <a:r>
              <a:rPr lang="en-US" sz="1600" kern="1200" dirty="0" smtClean="0">
                <a:solidFill>
                  <a:schemeClr val="bg1"/>
                </a:solidFill>
                <a:effectLst>
                  <a:outerShdw blurRad="38100" dist="38100" dir="2700000" algn="tl">
                    <a:srgbClr val="000000">
                      <a:alpha val="43137"/>
                    </a:srgbClr>
                  </a:outerShdw>
                </a:effectLst>
                <a:ea typeface="+mn-ea"/>
                <a:cs typeface="+mn-cs"/>
              </a:rPr>
              <a:t>Any Conviction for Escape /Attempted Escape or Failure to Return </a:t>
            </a:r>
          </a:p>
          <a:p>
            <a:pPr lvl="1" eaLnBrk="1" hangingPunct="1">
              <a:buFont typeface="Arial" pitchFamily="34" charset="0"/>
              <a:buChar char="•"/>
              <a:defRPr/>
            </a:pPr>
            <a:r>
              <a:rPr lang="en-US" sz="1600" kern="1200" dirty="0" smtClean="0">
                <a:solidFill>
                  <a:schemeClr val="bg1"/>
                </a:solidFill>
                <a:effectLst>
                  <a:outerShdw blurRad="38100" dist="38100" dir="2700000" algn="tl">
                    <a:srgbClr val="000000">
                      <a:alpha val="43137"/>
                    </a:srgbClr>
                  </a:outerShdw>
                </a:effectLst>
                <a:ea typeface="+mn-ea"/>
                <a:cs typeface="+mn-cs"/>
              </a:rPr>
              <a:t>A current commitment sentence for escape or attempted escape</a:t>
            </a:r>
          </a:p>
          <a:p>
            <a:pPr eaLnBrk="1" hangingPunct="1">
              <a:buFont typeface="Arial" pitchFamily="34" charset="0"/>
              <a:buChar char="•"/>
              <a:defRPr/>
            </a:pPr>
            <a:r>
              <a:rPr lang="en-US" sz="1600" kern="1200" dirty="0" smtClean="0">
                <a:solidFill>
                  <a:schemeClr val="bg1"/>
                </a:solidFill>
                <a:effectLst>
                  <a:outerShdw blurRad="38100" dist="38100" dir="2700000" algn="tl">
                    <a:srgbClr val="000000">
                      <a:alpha val="43137"/>
                    </a:srgbClr>
                  </a:outerShdw>
                </a:effectLst>
              </a:rPr>
              <a:t>Must work release code of F-3, F-5, or P-1 </a:t>
            </a:r>
          </a:p>
          <a:p>
            <a:pPr eaLnBrk="1" hangingPunct="1">
              <a:buFont typeface="Arial" pitchFamily="34" charset="0"/>
              <a:buChar char="•"/>
              <a:defRPr/>
            </a:pPr>
            <a:r>
              <a:rPr lang="en-US" sz="1600" kern="1200" dirty="0" smtClean="0">
                <a:solidFill>
                  <a:schemeClr val="bg1"/>
                </a:solidFill>
                <a:effectLst>
                  <a:outerShdw blurRad="38100" dist="38100" dir="2700000" algn="tl">
                    <a:srgbClr val="000000">
                      <a:alpha val="43137"/>
                    </a:srgbClr>
                  </a:outerShdw>
                </a:effectLst>
              </a:rPr>
              <a:t>Must be releasing to one of thirty surrounding counties</a:t>
            </a:r>
          </a:p>
          <a:p>
            <a:pPr eaLnBrk="1" hangingPunct="1">
              <a:buFont typeface="Arial" pitchFamily="34" charset="0"/>
              <a:buChar char="•"/>
              <a:defRPr/>
            </a:pPr>
            <a:r>
              <a:rPr lang="en-US" sz="1600" kern="1200" dirty="0" smtClean="0">
                <a:solidFill>
                  <a:schemeClr val="bg1"/>
                </a:solidFill>
                <a:effectLst>
                  <a:outerShdw blurRad="38100" dist="38100" dir="2700000" algn="tl">
                    <a:srgbClr val="000000">
                      <a:alpha val="43137"/>
                    </a:srgbClr>
                  </a:outerShdw>
                </a:effectLst>
              </a:rPr>
              <a:t>Complete programs prior to placement at IREF</a:t>
            </a:r>
          </a:p>
        </p:txBody>
      </p:sp>
      <p:sp>
        <p:nvSpPr>
          <p:cNvPr id="8" name="Rectangle 7"/>
          <p:cNvSpPr/>
          <p:nvPr/>
        </p:nvSpPr>
        <p:spPr>
          <a:xfrm>
            <a:off x="457200" y="76200"/>
            <a:ext cx="8305800"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06000" sy="106000" algn="tl">
                    <a:srgbClr val="000000">
                      <a:alpha val="52000"/>
                    </a:srgbClr>
                  </a:outerShdw>
                </a:effectLst>
              </a:rPr>
              <a:t>Indianapolis Re-Entry Educational Facility</a:t>
            </a:r>
          </a:p>
        </p:txBody>
      </p:sp>
      <p:sp>
        <p:nvSpPr>
          <p:cNvPr id="7" name="Oval 6"/>
          <p:cNvSpPr/>
          <p:nvPr/>
        </p:nvSpPr>
        <p:spPr>
          <a:xfrm>
            <a:off x="381000" y="228600"/>
            <a:ext cx="914400" cy="914400"/>
          </a:xfrm>
          <a:prstGeom prst="ellipse">
            <a:avLst/>
          </a:prstGeom>
          <a:blipFill>
            <a:blip r:embed="rId3"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85800" y="762000"/>
          <a:ext cx="8458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438400" y="152400"/>
            <a:ext cx="6400800"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06000" sy="106000" algn="tl">
                    <a:srgbClr val="000000">
                      <a:alpha val="52000"/>
                    </a:srgbClr>
                  </a:outerShdw>
                </a:effectLst>
              </a:rPr>
              <a:t>INVETS Unit at IREF</a:t>
            </a:r>
          </a:p>
        </p:txBody>
      </p:sp>
      <p:sp>
        <p:nvSpPr>
          <p:cNvPr id="5" name="Oval 4"/>
          <p:cNvSpPr/>
          <p:nvPr/>
        </p:nvSpPr>
        <p:spPr>
          <a:xfrm>
            <a:off x="381000" y="228600"/>
            <a:ext cx="914400" cy="914400"/>
          </a:xfrm>
          <a:prstGeom prst="ellipse">
            <a:avLst/>
          </a:prstGeom>
          <a:blipFill>
            <a:blip r:embed="rId8"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600200"/>
          <a:ext cx="8839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7200" y="76200"/>
            <a:ext cx="8305800"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06000" sy="106000" algn="tl">
                    <a:srgbClr val="000000">
                      <a:alpha val="52000"/>
                    </a:srgbClr>
                  </a:outerShdw>
                </a:effectLst>
              </a:rPr>
              <a:t>Indianapolis Re-Entry Educational Facility</a:t>
            </a:r>
          </a:p>
        </p:txBody>
      </p:sp>
      <p:sp>
        <p:nvSpPr>
          <p:cNvPr id="5" name="Oval 4"/>
          <p:cNvSpPr/>
          <p:nvPr/>
        </p:nvSpPr>
        <p:spPr>
          <a:xfrm>
            <a:off x="381000" y="228600"/>
            <a:ext cx="914400" cy="914400"/>
          </a:xfrm>
          <a:prstGeom prst="ellipse">
            <a:avLst/>
          </a:prstGeom>
          <a:blipFill>
            <a:blip r:embed="rId8"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rot="1185032">
            <a:off x="18832" y="4506628"/>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Program</a:t>
            </a:r>
          </a:p>
        </p:txBody>
      </p:sp>
      <p:sp>
        <p:nvSpPr>
          <p:cNvPr id="8" name="Rectangle 7"/>
          <p:cNvSpPr/>
          <p:nvPr/>
        </p:nvSpPr>
        <p:spPr>
          <a:xfrm rot="19616491">
            <a:off x="-19170" y="2736339"/>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   Education</a:t>
            </a:r>
          </a:p>
        </p:txBody>
      </p:sp>
      <p:sp>
        <p:nvSpPr>
          <p:cNvPr id="9" name="Rectangle 8"/>
          <p:cNvSpPr/>
          <p:nvPr/>
        </p:nvSpPr>
        <p:spPr>
          <a:xfrm rot="20520450">
            <a:off x="326735" y="1803214"/>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Re-Entry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295400" y="304800"/>
          <a:ext cx="12344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438400" y="152400"/>
            <a:ext cx="4721394"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06000" sy="106000" algn="tl">
                    <a:srgbClr val="000000">
                      <a:alpha val="52000"/>
                    </a:srgbClr>
                  </a:outerShdw>
                </a:effectLst>
              </a:rPr>
              <a:t>S.T.O.P.</a:t>
            </a:r>
          </a:p>
        </p:txBody>
      </p:sp>
      <p:sp>
        <p:nvSpPr>
          <p:cNvPr id="6" name="Oval 5"/>
          <p:cNvSpPr/>
          <p:nvPr/>
        </p:nvSpPr>
        <p:spPr>
          <a:xfrm>
            <a:off x="381000" y="228600"/>
            <a:ext cx="914400" cy="914400"/>
          </a:xfrm>
          <a:prstGeom prst="ellipse">
            <a:avLst/>
          </a:prstGeom>
          <a:blipFill>
            <a:blip r:embed="rId8"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608663">
            <a:off x="336866" y="1761171"/>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Re-Entry</a:t>
            </a:r>
          </a:p>
        </p:txBody>
      </p:sp>
      <p:sp>
        <p:nvSpPr>
          <p:cNvPr id="6" name="Rectangle 5"/>
          <p:cNvSpPr/>
          <p:nvPr/>
        </p:nvSpPr>
        <p:spPr>
          <a:xfrm rot="19465899">
            <a:off x="103718" y="2688119"/>
            <a:ext cx="148135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Classification</a:t>
            </a:r>
          </a:p>
        </p:txBody>
      </p:sp>
      <p:sp>
        <p:nvSpPr>
          <p:cNvPr id="7" name="Rectangle 6"/>
          <p:cNvSpPr/>
          <p:nvPr/>
        </p:nvSpPr>
        <p:spPr>
          <a:xfrm rot="1292695">
            <a:off x="44878" y="4441787"/>
            <a:ext cx="1465376"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Re-Entry</a:t>
            </a:r>
          </a:p>
          <a:p>
            <a:pPr algn="ctr">
              <a:defRPr/>
            </a:pPr>
            <a:r>
              <a:rPr lang="en-US" sz="1400" b="1" dirty="0">
                <a:ln w="11430"/>
                <a:solidFill>
                  <a:srgbClr val="002060"/>
                </a:solidFill>
                <a:effectLst>
                  <a:outerShdw blurRad="50800" dist="39000" dir="5460000" algn="tl">
                    <a:srgbClr val="000000">
                      <a:alpha val="38000"/>
                    </a:srgbClr>
                  </a:outerShdw>
                </a:effectLst>
              </a:rPr>
              <a:t> Acct</a:t>
            </a:r>
          </a:p>
        </p:txBody>
      </p:sp>
      <p:graphicFrame>
        <p:nvGraphicFramePr>
          <p:cNvPr id="9" name="Content Placeholder 8"/>
          <p:cNvGraphicFramePr>
            <a:graphicFrameLocks noGrp="1"/>
          </p:cNvGraphicFramePr>
          <p:nvPr>
            <p:ph idx="1"/>
          </p:nvPr>
        </p:nvGraphicFramePr>
        <p:xfrm>
          <a:off x="1219200" y="1447800"/>
          <a:ext cx="7924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2209800" y="76200"/>
            <a:ext cx="5026194"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Facility Phase</a:t>
            </a:r>
          </a:p>
        </p:txBody>
      </p:sp>
      <p:sp>
        <p:nvSpPr>
          <p:cNvPr id="8" name="Oval 7"/>
          <p:cNvSpPr/>
          <p:nvPr/>
        </p:nvSpPr>
        <p:spPr>
          <a:xfrm>
            <a:off x="381000" y="228600"/>
            <a:ext cx="914400" cy="914400"/>
          </a:xfrm>
          <a:prstGeom prst="ellipse">
            <a:avLst/>
          </a:prstGeom>
          <a:blipFill>
            <a:blip r:embed="rId8"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743200"/>
            <a:ext cx="6629400" cy="4724400"/>
          </a:xfrm>
        </p:spPr>
        <p:txBody>
          <a:bodyPr/>
          <a:lstStyle/>
          <a:p>
            <a:pPr eaLnBrk="1" hangingPunct="1">
              <a:buFont typeface="Arial" pitchFamily="34" charset="0"/>
              <a:buChar char="•"/>
              <a:defRPr/>
            </a:pPr>
            <a:r>
              <a:rPr lang="en-US" sz="2400" kern="1200" dirty="0" smtClean="0">
                <a:solidFill>
                  <a:schemeClr val="bg1"/>
                </a:solidFill>
                <a:effectLst>
                  <a:outerShdw blurRad="38100" dist="38100" dir="2700000" algn="tl">
                    <a:srgbClr val="000000">
                      <a:alpha val="43137"/>
                    </a:srgbClr>
                  </a:outerShdw>
                </a:effectLst>
              </a:rPr>
              <a:t>Work Release classified offenders who are within 1 year of release are allowed to pursue employment or education in the metropolitan area </a:t>
            </a:r>
          </a:p>
          <a:p>
            <a:pPr eaLnBrk="1" hangingPunct="1">
              <a:buFont typeface="Arial" pitchFamily="34" charset="0"/>
              <a:buChar char="•"/>
              <a:defRPr/>
            </a:pPr>
            <a:r>
              <a:rPr lang="en-US" sz="2400" kern="1200" dirty="0" smtClean="0">
                <a:solidFill>
                  <a:schemeClr val="bg1"/>
                </a:solidFill>
                <a:effectLst>
                  <a:outerShdw blurRad="38100" dist="38100" dir="2700000" algn="tl">
                    <a:srgbClr val="000000">
                      <a:alpha val="43137"/>
                    </a:srgbClr>
                  </a:outerShdw>
                </a:effectLst>
              </a:rPr>
              <a:t>The first two weeks after arrival are devoted to admission and orientation</a:t>
            </a:r>
          </a:p>
          <a:p>
            <a:pPr eaLnBrk="1" hangingPunct="1">
              <a:buFont typeface="Arial" pitchFamily="34" charset="0"/>
              <a:buChar char="•"/>
              <a:defRPr/>
            </a:pPr>
            <a:r>
              <a:rPr lang="en-US" sz="2400" kern="1200" dirty="0" smtClean="0">
                <a:solidFill>
                  <a:schemeClr val="bg1"/>
                </a:solidFill>
                <a:effectLst>
                  <a:outerShdw blurRad="38100" dist="38100" dir="2700000" algn="tl">
                    <a:srgbClr val="000000">
                      <a:alpha val="43137"/>
                    </a:srgbClr>
                  </a:outerShdw>
                </a:effectLst>
              </a:rPr>
              <a:t>During the Admission and Orientation phase the offender’s IDOC record is assessed and a needs assessment is conducted</a:t>
            </a:r>
          </a:p>
        </p:txBody>
      </p:sp>
      <p:sp>
        <p:nvSpPr>
          <p:cNvPr id="44033" name="Rectangle 1"/>
          <p:cNvSpPr>
            <a:spLocks noChangeArrowheads="1"/>
          </p:cNvSpPr>
          <p:nvPr/>
        </p:nvSpPr>
        <p:spPr bwMode="auto">
          <a:xfrm>
            <a:off x="2286000" y="1143000"/>
            <a:ext cx="6638925" cy="1477963"/>
          </a:xfrm>
          <a:prstGeom prst="rect">
            <a:avLst/>
          </a:prstGeom>
          <a:noFill/>
          <a:ln w="9525">
            <a:noFill/>
            <a:miter lim="800000"/>
            <a:headEnd/>
            <a:tailEnd/>
          </a:ln>
          <a:effectLst/>
        </p:spPr>
        <p:txBody>
          <a:bodyPr anchor="ctr">
            <a:spAutoFit/>
          </a:bodyPr>
          <a:lstStyle/>
          <a:p>
            <a:pPr algn="just" eaLnBrk="0" hangingPunct="0">
              <a:spcBef>
                <a:spcPct val="20000"/>
              </a:spcBef>
              <a:defRPr/>
            </a:pPr>
            <a:r>
              <a:rPr lang="en-US" dirty="0">
                <a:solidFill>
                  <a:schemeClr val="bg1"/>
                </a:solidFill>
                <a:effectLst>
                  <a:outerShdw blurRad="38100" dist="38100" dir="2700000" algn="tl">
                    <a:srgbClr val="000000">
                      <a:alpha val="43137"/>
                    </a:srgbClr>
                  </a:outerShdw>
                </a:effectLst>
                <a:latin typeface="+mn-lt"/>
              </a:rPr>
              <a:t>All offenders assigned to the Work Release Centers are classified as minimum security (Level One). The overall program provides a systematic reintegration into the community, based upon the offender’s level of responsibility. Key elements of the program are as follows:</a:t>
            </a:r>
          </a:p>
        </p:txBody>
      </p:sp>
      <p:sp>
        <p:nvSpPr>
          <p:cNvPr id="6" name="Rectangle 5"/>
          <p:cNvSpPr/>
          <p:nvPr/>
        </p:nvSpPr>
        <p:spPr>
          <a:xfrm>
            <a:off x="2438400" y="152400"/>
            <a:ext cx="4721394"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06000" sy="106000" algn="tl">
                    <a:srgbClr val="000000">
                      <a:alpha val="52000"/>
                    </a:srgbClr>
                  </a:outerShdw>
                </a:effectLst>
              </a:rPr>
              <a:t>Work Release</a:t>
            </a:r>
          </a:p>
        </p:txBody>
      </p:sp>
      <p:sp>
        <p:nvSpPr>
          <p:cNvPr id="5" name="Oval 4"/>
          <p:cNvSpPr/>
          <p:nvPr/>
        </p:nvSpPr>
        <p:spPr>
          <a:xfrm>
            <a:off x="381000" y="228600"/>
            <a:ext cx="914400" cy="914400"/>
          </a:xfrm>
          <a:prstGeom prst="ellipse">
            <a:avLst/>
          </a:prstGeom>
          <a:blipFill>
            <a:blip r:embed="rId3"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rot="20520450">
            <a:off x="321242" y="1768519"/>
            <a:ext cx="1705992"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Reintegration</a:t>
            </a:r>
          </a:p>
        </p:txBody>
      </p:sp>
      <p:sp>
        <p:nvSpPr>
          <p:cNvPr id="8" name="Rectangle 7"/>
          <p:cNvSpPr/>
          <p:nvPr/>
        </p:nvSpPr>
        <p:spPr>
          <a:xfrm rot="19465899">
            <a:off x="-39287" y="2708908"/>
            <a:ext cx="1572574"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Budgeting</a:t>
            </a:r>
          </a:p>
        </p:txBody>
      </p:sp>
      <p:sp>
        <p:nvSpPr>
          <p:cNvPr id="9" name="Rectangle 8"/>
          <p:cNvSpPr/>
          <p:nvPr/>
        </p:nvSpPr>
        <p:spPr>
          <a:xfrm rot="1185032">
            <a:off x="18832" y="4506628"/>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Work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000" dirty="0" smtClean="0">
                <a:solidFill>
                  <a:schemeClr val="bg1"/>
                </a:solidFill>
                <a:effectLst>
                  <a:outerShdw blurRad="38100" dist="38100" dir="2700000" algn="tl">
                    <a:srgbClr val="000000">
                      <a:alpha val="43137"/>
                    </a:srgbClr>
                  </a:outerShdw>
                </a:effectLst>
              </a:rPr>
              <a:t>The offender is required to contribute to the Violent Crime Victim’s Compensation Fund</a:t>
            </a:r>
          </a:p>
          <a:p>
            <a:pPr>
              <a:defRPr/>
            </a:pPr>
            <a:r>
              <a:rPr lang="en-US" sz="2000" dirty="0" smtClean="0">
                <a:solidFill>
                  <a:schemeClr val="bg1"/>
                </a:solidFill>
                <a:effectLst>
                  <a:outerShdw blurRad="38100" dist="38100" dir="2700000" algn="tl">
                    <a:srgbClr val="000000">
                      <a:alpha val="43137"/>
                    </a:srgbClr>
                  </a:outerShdw>
                </a:effectLst>
              </a:rPr>
              <a:t>The offender is also required to satisfy restitution and child support orders, provide financial support to his family and accumulate savings for release</a:t>
            </a:r>
          </a:p>
          <a:p>
            <a:pPr>
              <a:defRPr/>
            </a:pPr>
            <a:r>
              <a:rPr lang="en-US" sz="2000" dirty="0" smtClean="0">
                <a:solidFill>
                  <a:schemeClr val="bg1"/>
                </a:solidFill>
                <a:effectLst>
                  <a:outerShdw blurRad="38100" dist="38100" dir="2700000" algn="tl">
                    <a:srgbClr val="000000">
                      <a:alpha val="43137"/>
                    </a:srgbClr>
                  </a:outerShdw>
                </a:effectLst>
              </a:rPr>
              <a:t>Programming may include:</a:t>
            </a:r>
          </a:p>
          <a:p>
            <a:pPr lvl="1">
              <a:defRPr/>
            </a:pPr>
            <a:r>
              <a:rPr lang="en-US" sz="2000" dirty="0" smtClean="0">
                <a:solidFill>
                  <a:schemeClr val="bg1"/>
                </a:solidFill>
                <a:effectLst>
                  <a:outerShdw blurRad="38100" dist="38100" dir="2700000" algn="tl">
                    <a:srgbClr val="000000">
                      <a:alpha val="43137"/>
                    </a:srgbClr>
                  </a:outerShdw>
                </a:effectLst>
              </a:rPr>
              <a:t>Employment Counseling</a:t>
            </a:r>
          </a:p>
          <a:p>
            <a:pPr lvl="1">
              <a:defRPr/>
            </a:pPr>
            <a:r>
              <a:rPr lang="en-US" sz="2000" dirty="0" smtClean="0">
                <a:solidFill>
                  <a:schemeClr val="bg1"/>
                </a:solidFill>
                <a:effectLst>
                  <a:outerShdw blurRad="38100" dist="38100" dir="2700000" algn="tl">
                    <a:srgbClr val="000000">
                      <a:alpha val="43137"/>
                    </a:srgbClr>
                  </a:outerShdw>
                </a:effectLst>
              </a:rPr>
              <a:t>Budgeting and Personal Finance</a:t>
            </a:r>
          </a:p>
          <a:p>
            <a:pPr lvl="1">
              <a:defRPr/>
            </a:pPr>
            <a:r>
              <a:rPr lang="en-US" sz="2000" dirty="0" smtClean="0">
                <a:solidFill>
                  <a:schemeClr val="bg1"/>
                </a:solidFill>
                <a:effectLst>
                  <a:outerShdw blurRad="38100" dist="38100" dir="2700000" algn="tl">
                    <a:srgbClr val="000000">
                      <a:alpha val="43137"/>
                    </a:srgbClr>
                  </a:outerShdw>
                </a:effectLst>
              </a:rPr>
              <a:t>Life Skill Classes</a:t>
            </a:r>
          </a:p>
          <a:p>
            <a:pPr lvl="1">
              <a:defRPr/>
            </a:pPr>
            <a:r>
              <a:rPr lang="en-US" sz="2000" dirty="0" smtClean="0">
                <a:solidFill>
                  <a:schemeClr val="bg1"/>
                </a:solidFill>
                <a:effectLst>
                  <a:outerShdw blurRad="38100" dist="38100" dir="2700000" algn="tl">
                    <a:srgbClr val="000000">
                      <a:alpha val="43137"/>
                    </a:srgbClr>
                  </a:outerShdw>
                </a:effectLst>
              </a:rPr>
              <a:t>Substance Abuse Treatment</a:t>
            </a:r>
          </a:p>
          <a:p>
            <a:pPr lvl="1">
              <a:defRPr/>
            </a:pPr>
            <a:r>
              <a:rPr lang="en-US" sz="2000" dirty="0" smtClean="0">
                <a:solidFill>
                  <a:schemeClr val="bg1"/>
                </a:solidFill>
                <a:effectLst>
                  <a:outerShdw blurRad="38100" dist="38100" dir="2700000" algn="tl">
                    <a:srgbClr val="000000">
                      <a:alpha val="43137"/>
                    </a:srgbClr>
                  </a:outerShdw>
                </a:effectLst>
              </a:rPr>
              <a:t>Cognitive programming to address thinking errors and decision making</a:t>
            </a:r>
          </a:p>
          <a:p>
            <a:pPr>
              <a:defRPr/>
            </a:pPr>
            <a:endParaRPr lang="en-US" dirty="0">
              <a:solidFill>
                <a:schemeClr val="bg1"/>
              </a:solidFill>
            </a:endParaRPr>
          </a:p>
        </p:txBody>
      </p:sp>
      <p:sp>
        <p:nvSpPr>
          <p:cNvPr id="5" name="Rectangle 4"/>
          <p:cNvSpPr/>
          <p:nvPr/>
        </p:nvSpPr>
        <p:spPr>
          <a:xfrm>
            <a:off x="2438400" y="152400"/>
            <a:ext cx="4721394"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06000" sy="106000" algn="tl">
                    <a:srgbClr val="000000">
                      <a:alpha val="52000"/>
                    </a:srgbClr>
                  </a:outerShdw>
                </a:effectLst>
              </a:rPr>
              <a:t>Work Release</a:t>
            </a:r>
          </a:p>
        </p:txBody>
      </p:sp>
      <p:sp>
        <p:nvSpPr>
          <p:cNvPr id="4" name="Oval 3"/>
          <p:cNvSpPr/>
          <p:nvPr/>
        </p:nvSpPr>
        <p:spPr>
          <a:xfrm>
            <a:off x="381000" y="228600"/>
            <a:ext cx="914400" cy="914400"/>
          </a:xfrm>
          <a:prstGeom prst="ellipse">
            <a:avLst/>
          </a:prstGeom>
          <a:blipFill>
            <a:blip r:embed="rId3"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rot="20520450">
            <a:off x="326735" y="1803214"/>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Re-Entry</a:t>
            </a:r>
          </a:p>
        </p:txBody>
      </p:sp>
      <p:sp>
        <p:nvSpPr>
          <p:cNvPr id="7" name="Rectangle 6"/>
          <p:cNvSpPr/>
          <p:nvPr/>
        </p:nvSpPr>
        <p:spPr>
          <a:xfrm rot="19465899">
            <a:off x="-39287" y="2631964"/>
            <a:ext cx="157257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Employment Counseling</a:t>
            </a:r>
          </a:p>
        </p:txBody>
      </p:sp>
      <p:sp>
        <p:nvSpPr>
          <p:cNvPr id="8" name="Rectangle 7"/>
          <p:cNvSpPr/>
          <p:nvPr/>
        </p:nvSpPr>
        <p:spPr>
          <a:xfrm rot="1185032">
            <a:off x="171231" y="4598219"/>
            <a:ext cx="148135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600" b="1" dirty="0">
                <a:ln w="11430"/>
                <a:solidFill>
                  <a:srgbClr val="002060"/>
                </a:solidFill>
                <a:effectLst>
                  <a:outerShdw blurRad="50800" dist="39000" dir="5460000" algn="tl">
                    <a:srgbClr val="000000">
                      <a:alpha val="38000"/>
                    </a:srgbClr>
                  </a:outerShdw>
                </a:effectLst>
              </a:rPr>
              <a:t>Life Skills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057400" y="1143000"/>
            <a:ext cx="6629400" cy="3048000"/>
          </a:xfrm>
        </p:spPr>
        <p:txBody>
          <a:bodyPr/>
          <a:lstStyle/>
          <a:p>
            <a:pPr>
              <a:defRPr/>
            </a:pPr>
            <a:r>
              <a:rPr lang="en-US" sz="2400" dirty="0" smtClean="0">
                <a:solidFill>
                  <a:schemeClr val="bg1"/>
                </a:solidFill>
                <a:effectLst>
                  <a:outerShdw blurRad="38100" dist="38100" dir="2700000" algn="tl">
                    <a:srgbClr val="000000">
                      <a:alpha val="43137"/>
                    </a:srgbClr>
                  </a:outerShdw>
                </a:effectLst>
              </a:rPr>
              <a:t>Most Common Components of CTP</a:t>
            </a:r>
          </a:p>
          <a:p>
            <a:pPr lvl="1">
              <a:defRPr/>
            </a:pPr>
            <a:r>
              <a:rPr lang="en-US" sz="2000" dirty="0" smtClean="0">
                <a:solidFill>
                  <a:schemeClr val="bg1"/>
                </a:solidFill>
                <a:effectLst>
                  <a:outerShdw blurRad="38100" dist="38100" dir="2700000" algn="tl">
                    <a:srgbClr val="000000">
                      <a:alpha val="43137"/>
                    </a:srgbClr>
                  </a:outerShdw>
                </a:effectLst>
              </a:rPr>
              <a:t>County Run Work Release/Residential</a:t>
            </a:r>
          </a:p>
          <a:p>
            <a:pPr lvl="1">
              <a:defRPr/>
            </a:pPr>
            <a:r>
              <a:rPr lang="en-US" sz="2000" dirty="0" smtClean="0">
                <a:solidFill>
                  <a:schemeClr val="bg1"/>
                </a:solidFill>
                <a:effectLst>
                  <a:outerShdw blurRad="38100" dist="38100" dir="2700000" algn="tl">
                    <a:srgbClr val="000000">
                      <a:alpha val="43137"/>
                    </a:srgbClr>
                  </a:outerShdw>
                </a:effectLst>
              </a:rPr>
              <a:t>House Arrest/Home Detention w/ Electronic Monitoring</a:t>
            </a:r>
          </a:p>
          <a:p>
            <a:pPr lvl="1">
              <a:defRPr/>
            </a:pPr>
            <a:r>
              <a:rPr lang="en-US" sz="2000" dirty="0" smtClean="0">
                <a:solidFill>
                  <a:schemeClr val="bg1"/>
                </a:solidFill>
                <a:effectLst>
                  <a:outerShdw blurRad="38100" dist="38100" dir="2700000" algn="tl">
                    <a:srgbClr val="000000">
                      <a:alpha val="43137"/>
                    </a:srgbClr>
                  </a:outerShdw>
                </a:effectLst>
              </a:rPr>
              <a:t>Day Reporting</a:t>
            </a:r>
          </a:p>
        </p:txBody>
      </p:sp>
      <p:sp>
        <p:nvSpPr>
          <p:cNvPr id="4" name="Rectangle 3"/>
          <p:cNvSpPr/>
          <p:nvPr/>
        </p:nvSpPr>
        <p:spPr>
          <a:xfrm>
            <a:off x="1828800" y="152400"/>
            <a:ext cx="6553200"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06000" sy="106000" algn="tl">
                    <a:srgbClr val="000000">
                      <a:alpha val="52000"/>
                    </a:srgbClr>
                  </a:outerShdw>
                </a:effectLst>
              </a:rPr>
              <a:t>CTP Purpose and History</a:t>
            </a:r>
          </a:p>
        </p:txBody>
      </p:sp>
      <p:sp>
        <p:nvSpPr>
          <p:cNvPr id="8" name="Content Placeholder 2"/>
          <p:cNvSpPr txBox="1">
            <a:spLocks/>
          </p:cNvSpPr>
          <p:nvPr/>
        </p:nvSpPr>
        <p:spPr bwMode="auto">
          <a:xfrm>
            <a:off x="2057400" y="3352800"/>
            <a:ext cx="7391400" cy="2819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kern="0" dirty="0">
                <a:solidFill>
                  <a:schemeClr val="bg1"/>
                </a:solidFill>
                <a:effectLst>
                  <a:outerShdw blurRad="38100" dist="38100" dir="2700000" algn="tl">
                    <a:srgbClr val="000000">
                      <a:alpha val="43137"/>
                    </a:srgbClr>
                  </a:outerShdw>
                </a:effectLst>
                <a:latin typeface="+mn-lt"/>
              </a:rPr>
              <a:t>Grant Funds Fiscal Year 2010</a:t>
            </a:r>
          </a:p>
          <a:p>
            <a:pPr marL="742950" lvl="1" indent="-285750" eaLnBrk="0" hangingPunct="0">
              <a:spcBef>
                <a:spcPct val="20000"/>
              </a:spcBef>
              <a:buFontTx/>
              <a:buChar char="–"/>
              <a:defRPr/>
            </a:pPr>
            <a:r>
              <a:rPr lang="en-US" sz="2000" kern="0" dirty="0">
                <a:solidFill>
                  <a:schemeClr val="bg1"/>
                </a:solidFill>
                <a:effectLst>
                  <a:outerShdw blurRad="38100" dist="38100" dir="2700000" algn="tl">
                    <a:srgbClr val="000000">
                      <a:alpha val="43137"/>
                    </a:srgbClr>
                  </a:outerShdw>
                </a:effectLst>
                <a:latin typeface="+mn-lt"/>
              </a:rPr>
              <a:t>IDOC Provided nearly $4 Million specifically to CTP.</a:t>
            </a:r>
          </a:p>
          <a:p>
            <a:pPr marL="742950" lvl="1" indent="-285750" eaLnBrk="0" hangingPunct="0">
              <a:spcBef>
                <a:spcPct val="20000"/>
              </a:spcBef>
              <a:buFontTx/>
              <a:buChar char="–"/>
              <a:defRPr/>
            </a:pPr>
            <a:r>
              <a:rPr lang="en-US" sz="2000" kern="0" dirty="0">
                <a:solidFill>
                  <a:schemeClr val="bg1"/>
                </a:solidFill>
                <a:effectLst>
                  <a:outerShdw blurRad="38100" dist="38100" dir="2700000" algn="tl">
                    <a:srgbClr val="000000">
                      <a:alpha val="43137"/>
                    </a:srgbClr>
                  </a:outerShdw>
                </a:effectLst>
                <a:latin typeface="+mn-lt"/>
              </a:rPr>
              <a:t>In 78 counties, CTP is managed by Community Corrections Agencies.</a:t>
            </a:r>
          </a:p>
          <a:p>
            <a:pPr marL="742950" lvl="1" indent="-285750" eaLnBrk="0" hangingPunct="0">
              <a:spcBef>
                <a:spcPct val="20000"/>
              </a:spcBef>
              <a:buFontTx/>
              <a:buChar char="–"/>
              <a:defRPr/>
            </a:pPr>
            <a:r>
              <a:rPr lang="en-US" sz="2000" kern="0" dirty="0">
                <a:solidFill>
                  <a:schemeClr val="bg1"/>
                </a:solidFill>
                <a:effectLst>
                  <a:outerShdw blurRad="38100" dist="38100" dir="2700000" algn="tl">
                    <a:srgbClr val="000000">
                      <a:alpha val="43137"/>
                    </a:srgbClr>
                  </a:outerShdw>
                </a:effectLst>
                <a:latin typeface="+mn-lt"/>
              </a:rPr>
              <a:t> Other 14 counties are managed by Probation.</a:t>
            </a:r>
          </a:p>
          <a:p>
            <a:pPr marL="742950" lvl="1" indent="-285750" eaLnBrk="0" hangingPunct="0">
              <a:spcBef>
                <a:spcPct val="20000"/>
              </a:spcBef>
              <a:buFontTx/>
              <a:buChar char="–"/>
              <a:defRPr/>
            </a:pPr>
            <a:r>
              <a:rPr lang="en-US" sz="2000" kern="0" dirty="0">
                <a:solidFill>
                  <a:schemeClr val="bg1"/>
                </a:solidFill>
                <a:effectLst>
                  <a:outerShdw blurRad="38100" dist="38100" dir="2700000" algn="tl">
                    <a:srgbClr val="000000">
                      <a:alpha val="43137"/>
                    </a:srgbClr>
                  </a:outerShdw>
                </a:effectLst>
                <a:latin typeface="+mn-lt"/>
              </a:rPr>
              <a:t>Nearly 1,000 offenders are eligible for CTP annually.</a:t>
            </a:r>
          </a:p>
        </p:txBody>
      </p:sp>
      <p:sp>
        <p:nvSpPr>
          <p:cNvPr id="5" name="Oval 4"/>
          <p:cNvSpPr/>
          <p:nvPr/>
        </p:nvSpPr>
        <p:spPr>
          <a:xfrm>
            <a:off x="381000" y="228600"/>
            <a:ext cx="914400" cy="914400"/>
          </a:xfrm>
          <a:prstGeom prst="ellipse">
            <a:avLst/>
          </a:prstGeom>
          <a:blipFill>
            <a:blip r:embed="rId3"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rot="20520450">
            <a:off x="401822" y="1743759"/>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Community</a:t>
            </a:r>
          </a:p>
        </p:txBody>
      </p:sp>
      <p:sp>
        <p:nvSpPr>
          <p:cNvPr id="7" name="Rectangle 6"/>
          <p:cNvSpPr/>
          <p:nvPr/>
        </p:nvSpPr>
        <p:spPr>
          <a:xfrm rot="19616491">
            <a:off x="-19170" y="2736339"/>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   Transition</a:t>
            </a:r>
          </a:p>
        </p:txBody>
      </p:sp>
      <p:sp>
        <p:nvSpPr>
          <p:cNvPr id="9" name="Rectangle 8"/>
          <p:cNvSpPr/>
          <p:nvPr/>
        </p:nvSpPr>
        <p:spPr>
          <a:xfrm rot="1185032">
            <a:off x="18832" y="4506628"/>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Program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1219200" y="1143000"/>
          <a:ext cx="7467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438400" y="152400"/>
            <a:ext cx="4721394"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06000" sy="106000" algn="tl">
                    <a:srgbClr val="000000">
                      <a:alpha val="52000"/>
                    </a:srgbClr>
                  </a:outerShdw>
                </a:effectLst>
              </a:rPr>
              <a:t>CTP</a:t>
            </a:r>
          </a:p>
        </p:txBody>
      </p:sp>
      <p:sp>
        <p:nvSpPr>
          <p:cNvPr id="6" name="Rectangle 5"/>
          <p:cNvSpPr/>
          <p:nvPr/>
        </p:nvSpPr>
        <p:spPr>
          <a:xfrm>
            <a:off x="2209800" y="1295400"/>
            <a:ext cx="4038600" cy="523875"/>
          </a:xfrm>
          <a:prstGeom prst="rect">
            <a:avLst/>
          </a:prstGeom>
        </p:spPr>
        <p:txBody>
          <a:bodyPr wrap="none">
            <a:spAutoFit/>
          </a:bodyPr>
          <a:lstStyle/>
          <a:p>
            <a:pPr>
              <a:defRPr/>
            </a:pPr>
            <a:r>
              <a:rPr lang="en-US" sz="2800" b="1" dirty="0">
                <a:solidFill>
                  <a:schemeClr val="bg1"/>
                </a:solidFill>
                <a:effectLst>
                  <a:outerShdw blurRad="38100" dist="38100" dir="2700000" algn="tl">
                    <a:srgbClr val="000000">
                      <a:alpha val="43137"/>
                    </a:srgbClr>
                  </a:outerShdw>
                </a:effectLst>
              </a:rPr>
              <a:t>IDOC Responsibilities </a:t>
            </a:r>
          </a:p>
        </p:txBody>
      </p:sp>
      <p:sp>
        <p:nvSpPr>
          <p:cNvPr id="7" name="Oval 6"/>
          <p:cNvSpPr/>
          <p:nvPr/>
        </p:nvSpPr>
        <p:spPr>
          <a:xfrm>
            <a:off x="381000" y="228600"/>
            <a:ext cx="914400" cy="914400"/>
          </a:xfrm>
          <a:prstGeom prst="ellipse">
            <a:avLst/>
          </a:prstGeom>
          <a:blipFill>
            <a:blip r:embed="rId8"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rot="20520450">
            <a:off x="401822" y="1743759"/>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Community</a:t>
            </a:r>
          </a:p>
        </p:txBody>
      </p:sp>
      <p:sp>
        <p:nvSpPr>
          <p:cNvPr id="9" name="Rectangle 8"/>
          <p:cNvSpPr/>
          <p:nvPr/>
        </p:nvSpPr>
        <p:spPr>
          <a:xfrm rot="19616491">
            <a:off x="-19170" y="2736339"/>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   Transition</a:t>
            </a:r>
          </a:p>
        </p:txBody>
      </p:sp>
      <p:sp>
        <p:nvSpPr>
          <p:cNvPr id="10" name="Rectangle 9"/>
          <p:cNvSpPr/>
          <p:nvPr/>
        </p:nvSpPr>
        <p:spPr>
          <a:xfrm rot="1185032">
            <a:off x="18832" y="4506628"/>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Program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133937">
            <a:off x="2847794" y="4537613"/>
            <a:ext cx="1165654"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600" b="1" dirty="0">
                <a:ln w="11430"/>
                <a:solidFill>
                  <a:srgbClr val="002060"/>
                </a:solidFill>
                <a:effectLst>
                  <a:outerShdw blurRad="50800" dist="39000" dir="5460000" algn="tl">
                    <a:srgbClr val="000000">
                      <a:alpha val="38000"/>
                    </a:srgbClr>
                  </a:outerShdw>
                </a:effectLst>
              </a:rPr>
              <a:t>Release</a:t>
            </a:r>
          </a:p>
        </p:txBody>
      </p:sp>
      <p:sp>
        <p:nvSpPr>
          <p:cNvPr id="14" name="Rectangle 13"/>
          <p:cNvSpPr/>
          <p:nvPr/>
        </p:nvSpPr>
        <p:spPr>
          <a:xfrm>
            <a:off x="4267200" y="381000"/>
            <a:ext cx="4721394" cy="230832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06000" sy="106000" algn="tl">
                    <a:srgbClr val="000000">
                      <a:alpha val="52000"/>
                    </a:srgbClr>
                  </a:outerShdw>
                </a:effectLst>
              </a:rPr>
              <a:t>All Roads Lead</a:t>
            </a:r>
          </a:p>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06000" sy="106000" algn="tl">
                    <a:srgbClr val="000000">
                      <a:alpha val="52000"/>
                    </a:srgbClr>
                  </a:outerShdw>
                </a:effectLst>
              </a:rPr>
              <a:t>To</a:t>
            </a:r>
          </a:p>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06000" sy="106000" algn="tl">
                    <a:srgbClr val="000000">
                      <a:alpha val="52000"/>
                    </a:srgbClr>
                  </a:outerShdw>
                </a:effectLst>
              </a:rPr>
              <a:t>Re-Entry</a:t>
            </a:r>
          </a:p>
        </p:txBody>
      </p:sp>
      <p:pic>
        <p:nvPicPr>
          <p:cNvPr id="36868" name="Picture 2"/>
          <p:cNvPicPr>
            <a:picLocks noChangeAspect="1" noChangeArrowheads="1"/>
          </p:cNvPicPr>
          <p:nvPr/>
        </p:nvPicPr>
        <p:blipFill>
          <a:blip r:embed="rId3" cstate="print"/>
          <a:srcRect/>
          <a:stretch>
            <a:fillRect/>
          </a:stretch>
        </p:blipFill>
        <p:spPr bwMode="auto">
          <a:xfrm>
            <a:off x="2590800" y="304800"/>
            <a:ext cx="304800" cy="901700"/>
          </a:xfrm>
          <a:prstGeom prst="rect">
            <a:avLst/>
          </a:prstGeom>
          <a:noFill/>
          <a:ln w="9525">
            <a:noFill/>
            <a:miter lim="800000"/>
            <a:headEnd/>
            <a:tailEnd/>
          </a:ln>
        </p:spPr>
      </p:pic>
      <p:sp>
        <p:nvSpPr>
          <p:cNvPr id="25" name="Rounded Rectangle 24"/>
          <p:cNvSpPr/>
          <p:nvPr/>
        </p:nvSpPr>
        <p:spPr>
          <a:xfrm>
            <a:off x="1676400" y="457200"/>
            <a:ext cx="2133600" cy="381000"/>
          </a:xfrm>
          <a:prstGeom prst="roundRect">
            <a:avLst>
              <a:gd name="adj" fmla="val 40667"/>
            </a:avLst>
          </a:prstGeom>
          <a:blipFill>
            <a:blip r:embed="rId4" cstate="print"/>
            <a:stretch>
              <a:fillRect/>
            </a:stretch>
          </a:blipFill>
          <a:ln>
            <a:solidFill>
              <a:schemeClr val="accent1">
                <a:lumMod val="75000"/>
              </a:schemeClr>
            </a:solidFill>
          </a:ln>
          <a:effectLst>
            <a:outerShdw blurRad="139700" dist="101600" dir="2700000" sx="97000" sy="97000" algn="tl" rotWithShape="0">
              <a:prstClr val="black">
                <a:alpha val="54000"/>
              </a:prstClr>
            </a:outerShdw>
          </a:effectLst>
          <a:scene3d>
            <a:camera prst="orthographicFront">
              <a:rot lat="21299999" lon="300000" rev="0"/>
            </a:camera>
            <a:lightRig rig="balanced" dir="t"/>
          </a:scene3d>
          <a:sp3d extrusionH="101600">
            <a:bevelT w="57150" h="101600"/>
          </a:sp3d>
        </p:spPr>
        <p:style>
          <a:lnRef idx="2">
            <a:schemeClr val="accent1">
              <a:shade val="50000"/>
            </a:schemeClr>
          </a:lnRef>
          <a:fillRef idx="1">
            <a:schemeClr val="accent1"/>
          </a:fillRef>
          <a:effectRef idx="0">
            <a:schemeClr val="accent1"/>
          </a:effectRef>
          <a:fontRef idx="minor">
            <a:schemeClr val="lt1"/>
          </a:fontRef>
        </p:style>
        <p:txBody>
          <a:bodyPr anchor="ctr">
            <a:sp3d extrusionH="127000" prstMaterial="flat">
              <a:bevelT w="127000" h="88900"/>
              <a:bevelB w="38100" h="38100"/>
            </a:sp3d>
          </a:bodyPr>
          <a:lstStyle/>
          <a:p>
            <a:pPr algn="ctr">
              <a:defRPr/>
            </a:pPr>
            <a:endParaRPr lang="en-US" b="1" dirty="0">
              <a:ln w="11430"/>
              <a:solidFill>
                <a:srgbClr val="002060"/>
              </a:solidFill>
              <a:effectLst>
                <a:outerShdw blurRad="50800" dist="39000" dir="5460000" algn="tl">
                  <a:srgbClr val="000000">
                    <a:alpha val="38000"/>
                  </a:srgbClr>
                </a:outerShdw>
              </a:effectLst>
            </a:endParaRPr>
          </a:p>
          <a:p>
            <a:pPr algn="ctr">
              <a:defRPr/>
            </a:pPr>
            <a:endParaRPr lang="en-US" dirty="0">
              <a:solidFill>
                <a:srgbClr val="002060"/>
              </a:solidFill>
              <a:effectLst>
                <a:outerShdw blurRad="38100" dist="38100" dir="2700000" algn="tl">
                  <a:srgbClr val="000000">
                    <a:alpha val="43137"/>
                  </a:srgbClr>
                </a:outerShdw>
              </a:effectLst>
            </a:endParaRPr>
          </a:p>
        </p:txBody>
      </p:sp>
      <p:sp>
        <p:nvSpPr>
          <p:cNvPr id="26" name="Rectangle 25"/>
          <p:cNvSpPr/>
          <p:nvPr/>
        </p:nvSpPr>
        <p:spPr>
          <a:xfrm>
            <a:off x="1828800" y="457200"/>
            <a:ext cx="182880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Re-Entry Road</a:t>
            </a:r>
          </a:p>
        </p:txBody>
      </p:sp>
      <p:sp>
        <p:nvSpPr>
          <p:cNvPr id="29" name="Rectangle 28"/>
          <p:cNvSpPr/>
          <p:nvPr/>
        </p:nvSpPr>
        <p:spPr>
          <a:xfrm rot="1750936">
            <a:off x="1150084" y="1084110"/>
            <a:ext cx="1425391"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dirty="0">
                <a:ln w="11430"/>
                <a:solidFill>
                  <a:srgbClr val="002060"/>
                </a:solidFill>
                <a:effectLst>
                  <a:outerShdw blurRad="50800" dist="39000" dir="5460000" algn="tl">
                    <a:srgbClr val="000000">
                      <a:alpha val="38000"/>
                    </a:srgbClr>
                  </a:outerShdw>
                </a:effectLst>
              </a:rPr>
              <a:t>Education</a:t>
            </a:r>
          </a:p>
        </p:txBody>
      </p:sp>
      <p:sp>
        <p:nvSpPr>
          <p:cNvPr id="31" name="Rectangle 30"/>
          <p:cNvSpPr/>
          <p:nvPr/>
        </p:nvSpPr>
        <p:spPr>
          <a:xfrm rot="20182527">
            <a:off x="1317549" y="2926285"/>
            <a:ext cx="148135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Mental Health</a:t>
            </a:r>
          </a:p>
        </p:txBody>
      </p:sp>
      <p:sp>
        <p:nvSpPr>
          <p:cNvPr id="32" name="Rectangle 31"/>
          <p:cNvSpPr/>
          <p:nvPr/>
        </p:nvSpPr>
        <p:spPr>
          <a:xfrm rot="21073421">
            <a:off x="1010104" y="3844648"/>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Sub Abuse</a:t>
            </a:r>
          </a:p>
        </p:txBody>
      </p:sp>
      <p:sp>
        <p:nvSpPr>
          <p:cNvPr id="33" name="Rectangle 32"/>
          <p:cNvSpPr/>
          <p:nvPr/>
        </p:nvSpPr>
        <p:spPr>
          <a:xfrm rot="19441132">
            <a:off x="2679388" y="2595048"/>
            <a:ext cx="148135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Case Management</a:t>
            </a:r>
          </a:p>
        </p:txBody>
      </p:sp>
      <p:sp>
        <p:nvSpPr>
          <p:cNvPr id="34" name="Rectangle 33"/>
          <p:cNvSpPr/>
          <p:nvPr/>
        </p:nvSpPr>
        <p:spPr>
          <a:xfrm rot="20608663">
            <a:off x="2861759" y="1671260"/>
            <a:ext cx="1975861"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Risk and Needs</a:t>
            </a:r>
          </a:p>
          <a:p>
            <a:pPr algn="ctr">
              <a:defRPr/>
            </a:pPr>
            <a:r>
              <a:rPr lang="en-US" sz="1400" b="1" dirty="0">
                <a:ln w="11430"/>
                <a:solidFill>
                  <a:srgbClr val="002060"/>
                </a:solidFill>
                <a:effectLst>
                  <a:outerShdw blurRad="50800" dist="39000" dir="5460000" algn="tl">
                    <a:srgbClr val="000000">
                      <a:alpha val="38000"/>
                    </a:srgbClr>
                  </a:outerShdw>
                </a:effectLst>
              </a:rPr>
              <a:t>Assessment</a:t>
            </a:r>
          </a:p>
        </p:txBody>
      </p:sp>
      <p:sp>
        <p:nvSpPr>
          <p:cNvPr id="35" name="Oval 34"/>
          <p:cNvSpPr/>
          <p:nvPr/>
        </p:nvSpPr>
        <p:spPr>
          <a:xfrm>
            <a:off x="5181600" y="3505200"/>
            <a:ext cx="2895600" cy="2895600"/>
          </a:xfrm>
          <a:prstGeom prst="ellipse">
            <a:avLst/>
          </a:prstGeom>
          <a:blipFill>
            <a:blip r:embed="rId5"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0" fill="hold"/>
                                        <p:tgtEl>
                                          <p:spTgt spid="35"/>
                                        </p:tgtEl>
                                        <p:attrNameLst>
                                          <p:attrName>ppt_w</p:attrName>
                                        </p:attrNameLst>
                                      </p:cBhvr>
                                      <p:tavLst>
                                        <p:tav tm="0" fmla="#ppt_w*sin(2.5*pi*$)">
                                          <p:val>
                                            <p:fltVal val="0"/>
                                          </p:val>
                                        </p:tav>
                                        <p:tav tm="100000">
                                          <p:val>
                                            <p:fltVal val="1"/>
                                          </p:val>
                                        </p:tav>
                                      </p:tavLst>
                                    </p:anim>
                                    <p:anim calcmode="lin" valueType="num">
                                      <p:cBhvr>
                                        <p:cTn id="8" dur="50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057400" y="1676400"/>
          <a:ext cx="6629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09600" y="76200"/>
            <a:ext cx="7848600"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Offender Case Management System</a:t>
            </a:r>
          </a:p>
        </p:txBody>
      </p:sp>
      <p:sp>
        <p:nvSpPr>
          <p:cNvPr id="6" name="Oval 5"/>
          <p:cNvSpPr/>
          <p:nvPr/>
        </p:nvSpPr>
        <p:spPr>
          <a:xfrm>
            <a:off x="381000" y="228600"/>
            <a:ext cx="914400" cy="914400"/>
          </a:xfrm>
          <a:prstGeom prst="ellipse">
            <a:avLst/>
          </a:prstGeom>
          <a:blipFill>
            <a:blip r:embed="rId8"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rot="20608663">
            <a:off x="112461" y="1770798"/>
            <a:ext cx="2072757"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Progress Report</a:t>
            </a:r>
          </a:p>
        </p:txBody>
      </p:sp>
      <p:sp>
        <p:nvSpPr>
          <p:cNvPr id="9" name="Rectangle 8"/>
          <p:cNvSpPr/>
          <p:nvPr/>
        </p:nvSpPr>
        <p:spPr>
          <a:xfrm rot="19465899">
            <a:off x="103718" y="2657342"/>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RAP</a:t>
            </a:r>
          </a:p>
        </p:txBody>
      </p:sp>
      <p:sp>
        <p:nvSpPr>
          <p:cNvPr id="10" name="Rectangle 9"/>
          <p:cNvSpPr/>
          <p:nvPr/>
        </p:nvSpPr>
        <p:spPr>
          <a:xfrm rot="1292695">
            <a:off x="44878" y="4441787"/>
            <a:ext cx="1465376"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Re-Entry</a:t>
            </a:r>
          </a:p>
          <a:p>
            <a:pPr algn="ctr">
              <a:defRPr/>
            </a:pPr>
            <a:r>
              <a:rPr lang="en-US" sz="1400" b="1" dirty="0">
                <a:ln w="11430"/>
                <a:solidFill>
                  <a:srgbClr val="002060"/>
                </a:solidFill>
                <a:effectLst>
                  <a:outerShdw blurRad="50800" dist="39000" dir="5460000" algn="tl">
                    <a:srgbClr val="000000">
                      <a:alpha val="38000"/>
                    </a:srgbClr>
                  </a:outerShdw>
                </a:effectLst>
              </a:rPr>
              <a:t> Acct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608663">
            <a:off x="336866" y="1761171"/>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Re-Entry</a:t>
            </a:r>
          </a:p>
        </p:txBody>
      </p:sp>
      <p:sp>
        <p:nvSpPr>
          <p:cNvPr id="6" name="Rectangle 5"/>
          <p:cNvSpPr/>
          <p:nvPr/>
        </p:nvSpPr>
        <p:spPr>
          <a:xfrm rot="19465899">
            <a:off x="103718" y="2688119"/>
            <a:ext cx="148135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Classification</a:t>
            </a:r>
          </a:p>
        </p:txBody>
      </p:sp>
      <p:sp>
        <p:nvSpPr>
          <p:cNvPr id="7" name="Rectangle 6"/>
          <p:cNvSpPr/>
          <p:nvPr/>
        </p:nvSpPr>
        <p:spPr>
          <a:xfrm rot="1292695">
            <a:off x="44878" y="4441787"/>
            <a:ext cx="1465376"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Re-Entry</a:t>
            </a:r>
          </a:p>
          <a:p>
            <a:pPr algn="ctr">
              <a:defRPr/>
            </a:pPr>
            <a:r>
              <a:rPr lang="en-US" sz="1400" b="1" dirty="0">
                <a:ln w="11430"/>
                <a:solidFill>
                  <a:srgbClr val="002060"/>
                </a:solidFill>
                <a:effectLst>
                  <a:outerShdw blurRad="50800" dist="39000" dir="5460000" algn="tl">
                    <a:srgbClr val="000000">
                      <a:alpha val="38000"/>
                    </a:srgbClr>
                  </a:outerShdw>
                </a:effectLst>
              </a:rPr>
              <a:t> Acct</a:t>
            </a:r>
          </a:p>
        </p:txBody>
      </p:sp>
      <p:graphicFrame>
        <p:nvGraphicFramePr>
          <p:cNvPr id="9" name="Content Placeholder 8"/>
          <p:cNvGraphicFramePr>
            <a:graphicFrameLocks noGrp="1"/>
          </p:cNvGraphicFramePr>
          <p:nvPr>
            <p:ph idx="1"/>
          </p:nvPr>
        </p:nvGraphicFramePr>
        <p:xfrm>
          <a:off x="1295400" y="1143000"/>
          <a:ext cx="7620000" cy="5444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1676400" y="152400"/>
            <a:ext cx="5943600"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Program Referrals</a:t>
            </a:r>
          </a:p>
        </p:txBody>
      </p:sp>
      <p:sp>
        <p:nvSpPr>
          <p:cNvPr id="8" name="Oval 7"/>
          <p:cNvSpPr/>
          <p:nvPr/>
        </p:nvSpPr>
        <p:spPr>
          <a:xfrm>
            <a:off x="381000" y="228600"/>
            <a:ext cx="914400" cy="914400"/>
          </a:xfrm>
          <a:prstGeom prst="ellipse">
            <a:avLst/>
          </a:prstGeom>
          <a:blipFill>
            <a:blip r:embed="rId8"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990600"/>
          <a:ext cx="10820400"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1447800" y="152400"/>
            <a:ext cx="7162800" cy="707886"/>
          </a:xfrm>
          <a:prstGeom prst="rect">
            <a:avLst/>
          </a:prstGeom>
          <a:noFill/>
          <a:effectLst>
            <a:outerShdw blurRad="152400" dist="50800" dir="5400000" sx="76000" sy="76000" algn="ctr" rotWithShape="0">
              <a:srgbClr val="000000">
                <a:alpha val="65000"/>
              </a:srgbClr>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Substance Abuse Programs</a:t>
            </a:r>
          </a:p>
        </p:txBody>
      </p:sp>
      <p:sp>
        <p:nvSpPr>
          <p:cNvPr id="7" name="Rectangle 6"/>
          <p:cNvSpPr/>
          <p:nvPr/>
        </p:nvSpPr>
        <p:spPr>
          <a:xfrm rot="20608663">
            <a:off x="336866" y="1761171"/>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CLIFF</a:t>
            </a:r>
          </a:p>
        </p:txBody>
      </p:sp>
      <p:sp>
        <p:nvSpPr>
          <p:cNvPr id="8" name="Rectangle 7"/>
          <p:cNvSpPr/>
          <p:nvPr/>
        </p:nvSpPr>
        <p:spPr>
          <a:xfrm rot="19465899">
            <a:off x="103718" y="2580398"/>
            <a:ext cx="148135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Purposeful</a:t>
            </a:r>
          </a:p>
          <a:p>
            <a:pPr algn="ctr">
              <a:defRPr/>
            </a:pPr>
            <a:r>
              <a:rPr lang="en-US" sz="1400" b="1" dirty="0">
                <a:ln w="11430"/>
                <a:solidFill>
                  <a:srgbClr val="002060"/>
                </a:solidFill>
                <a:effectLst>
                  <a:outerShdw blurRad="50800" dist="39000" dir="5460000" algn="tl">
                    <a:srgbClr val="000000">
                      <a:alpha val="38000"/>
                    </a:srgbClr>
                  </a:outerShdw>
                </a:effectLst>
              </a:rPr>
              <a:t>Incarceration</a:t>
            </a:r>
          </a:p>
        </p:txBody>
      </p:sp>
      <p:sp>
        <p:nvSpPr>
          <p:cNvPr id="9" name="Rectangle 8"/>
          <p:cNvSpPr/>
          <p:nvPr/>
        </p:nvSpPr>
        <p:spPr>
          <a:xfrm rot="1292695">
            <a:off x="44878" y="4549508"/>
            <a:ext cx="1465376"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AA/NA</a:t>
            </a:r>
          </a:p>
        </p:txBody>
      </p:sp>
      <p:sp>
        <p:nvSpPr>
          <p:cNvPr id="10" name="Oval 9"/>
          <p:cNvSpPr/>
          <p:nvPr/>
        </p:nvSpPr>
        <p:spPr>
          <a:xfrm>
            <a:off x="381000" y="228600"/>
            <a:ext cx="914400" cy="914400"/>
          </a:xfrm>
          <a:prstGeom prst="ellipse">
            <a:avLst/>
          </a:prstGeom>
          <a:blipFill>
            <a:blip r:embed="rId9"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1752600" y="609600"/>
            <a:ext cx="6629400" cy="1066800"/>
          </a:xfrm>
        </p:spPr>
        <p:txBody>
          <a:bodyPr/>
          <a:lstStyle/>
          <a:p>
            <a:pPr algn="just" eaLnBrk="1" hangingPunct="1">
              <a:buFontTx/>
              <a:buNone/>
              <a:defRPr/>
            </a:pPr>
            <a:r>
              <a:rPr lang="en-US" sz="2800" b="1" dirty="0" smtClean="0">
                <a:effectLst>
                  <a:outerShdw blurRad="38100" dist="38100" dir="2700000" algn="tl">
                    <a:srgbClr val="000000">
                      <a:alpha val="43137"/>
                    </a:srgbClr>
                  </a:outerShdw>
                </a:effectLst>
              </a:rPr>
              <a:t>	</a:t>
            </a:r>
            <a:r>
              <a:rPr lang="en-US" sz="1800" b="1" u="sng" dirty="0" smtClean="0">
                <a:solidFill>
                  <a:schemeClr val="bg1"/>
                </a:solidFill>
                <a:effectLst>
                  <a:outerShdw blurRad="38100" dist="38100" dir="2700000" algn="tl">
                    <a:srgbClr val="000000">
                      <a:alpha val="43137"/>
                    </a:srgbClr>
                  </a:outerShdw>
                </a:effectLst>
              </a:rPr>
              <a:t>In  level 2 and higher facilities an offender would need 1 year or more left on their sentence to successfully complete the SA program.  Offenders in level 1 facilities may be able to obtain SA services if they have less than a year to do.</a:t>
            </a:r>
            <a:endParaRPr lang="en-US" sz="2800" b="1" u="sng" dirty="0" smtClean="0">
              <a:solidFill>
                <a:schemeClr val="bg1"/>
              </a:solidFill>
              <a:effectLst>
                <a:outerShdw blurRad="38100" dist="38100" dir="2700000" algn="tl">
                  <a:srgbClr val="000000">
                    <a:alpha val="43137"/>
                  </a:srgbClr>
                </a:outerShdw>
              </a:effectLst>
            </a:endParaRPr>
          </a:p>
          <a:p>
            <a:pPr eaLnBrk="1" hangingPunct="1">
              <a:buFontTx/>
              <a:buNone/>
              <a:defRPr/>
            </a:pPr>
            <a:endParaRPr lang="en-US" sz="2800" b="1" dirty="0" smtClean="0"/>
          </a:p>
          <a:p>
            <a:pPr eaLnBrk="1" hangingPunct="1">
              <a:defRPr/>
            </a:pPr>
            <a:endParaRPr lang="en-US" sz="2800" b="1" dirty="0" smtClean="0"/>
          </a:p>
          <a:p>
            <a:pPr eaLnBrk="1" hangingPunct="1">
              <a:defRPr/>
            </a:pPr>
            <a:endParaRPr lang="en-US" sz="2800" b="1" dirty="0" smtClean="0"/>
          </a:p>
          <a:p>
            <a:pPr eaLnBrk="1" hangingPunct="1">
              <a:buFontTx/>
              <a:buNone/>
              <a:defRPr/>
            </a:pPr>
            <a:endParaRPr lang="en-US" sz="2800" b="1" dirty="0" smtClean="0"/>
          </a:p>
        </p:txBody>
      </p:sp>
      <p:graphicFrame>
        <p:nvGraphicFramePr>
          <p:cNvPr id="11" name="Diagram 10"/>
          <p:cNvGraphicFramePr/>
          <p:nvPr/>
        </p:nvGraphicFramePr>
        <p:xfrm>
          <a:off x="1143000" y="1676400"/>
          <a:ext cx="80010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220" name="Rectangle 9"/>
          <p:cNvSpPr>
            <a:spLocks noChangeArrowheads="1"/>
          </p:cNvSpPr>
          <p:nvPr/>
        </p:nvSpPr>
        <p:spPr bwMode="auto">
          <a:xfrm>
            <a:off x="762000" y="6019800"/>
            <a:ext cx="8229600" cy="738188"/>
          </a:xfrm>
          <a:prstGeom prst="rect">
            <a:avLst/>
          </a:prstGeom>
          <a:noFill/>
          <a:ln w="9525">
            <a:noFill/>
            <a:miter lim="800000"/>
            <a:headEnd/>
            <a:tailEnd/>
          </a:ln>
        </p:spPr>
        <p:txBody>
          <a:bodyPr>
            <a:spAutoFit/>
          </a:bodyPr>
          <a:lstStyle/>
          <a:p>
            <a:pPr algn="ctr"/>
            <a:r>
              <a:rPr lang="en-US" sz="2400" b="1">
                <a:solidFill>
                  <a:schemeClr val="bg1"/>
                </a:solidFill>
              </a:rPr>
              <a:t>*</a:t>
            </a:r>
            <a:r>
              <a:rPr lang="en-US" b="1" u="sng">
                <a:solidFill>
                  <a:schemeClr val="bg1"/>
                </a:solidFill>
              </a:rPr>
              <a:t>All of the material and activities utilized in each phase are Evidence Based Practices </a:t>
            </a:r>
          </a:p>
        </p:txBody>
      </p:sp>
      <p:sp>
        <p:nvSpPr>
          <p:cNvPr id="6" name="Rectangle 5"/>
          <p:cNvSpPr/>
          <p:nvPr/>
        </p:nvSpPr>
        <p:spPr>
          <a:xfrm>
            <a:off x="1447800" y="0"/>
            <a:ext cx="754380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Outpatient Substance Abuse Adults</a:t>
            </a:r>
          </a:p>
        </p:txBody>
      </p:sp>
      <p:sp>
        <p:nvSpPr>
          <p:cNvPr id="7" name="Rectangle 6"/>
          <p:cNvSpPr/>
          <p:nvPr/>
        </p:nvSpPr>
        <p:spPr>
          <a:xfrm rot="1292695">
            <a:off x="44878" y="4549508"/>
            <a:ext cx="1465376"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Re-Entry</a:t>
            </a:r>
          </a:p>
        </p:txBody>
      </p:sp>
      <p:sp>
        <p:nvSpPr>
          <p:cNvPr id="8" name="Rectangle 7"/>
          <p:cNvSpPr/>
          <p:nvPr/>
        </p:nvSpPr>
        <p:spPr>
          <a:xfrm rot="19465899">
            <a:off x="103718" y="2688119"/>
            <a:ext cx="148135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Mental Health</a:t>
            </a:r>
          </a:p>
        </p:txBody>
      </p:sp>
      <p:sp>
        <p:nvSpPr>
          <p:cNvPr id="9" name="Rectangle 8"/>
          <p:cNvSpPr/>
          <p:nvPr/>
        </p:nvSpPr>
        <p:spPr>
          <a:xfrm rot="20608663">
            <a:off x="336866" y="1761171"/>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Treatment</a:t>
            </a:r>
          </a:p>
        </p:txBody>
      </p:sp>
      <p:sp>
        <p:nvSpPr>
          <p:cNvPr id="10" name="Oval 9"/>
          <p:cNvSpPr/>
          <p:nvPr/>
        </p:nvSpPr>
        <p:spPr>
          <a:xfrm>
            <a:off x="381000" y="228600"/>
            <a:ext cx="914400" cy="914400"/>
          </a:xfrm>
          <a:prstGeom prst="ellipse">
            <a:avLst/>
          </a:prstGeom>
          <a:blipFill>
            <a:blip r:embed="rId9"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idx="1"/>
          </p:nvPr>
        </p:nvSpPr>
        <p:spPr>
          <a:xfrm>
            <a:off x="1905000" y="1143000"/>
            <a:ext cx="6781800" cy="5257800"/>
          </a:xfrm>
        </p:spPr>
        <p:txBody>
          <a:bodyPr/>
          <a:lstStyle/>
          <a:p>
            <a:pPr eaLnBrk="1" hangingPunct="1">
              <a:lnSpc>
                <a:spcPct val="90000"/>
              </a:lnSpc>
              <a:defRPr/>
            </a:pPr>
            <a:r>
              <a:rPr lang="en-US" sz="2000" b="1" u="sng" dirty="0" smtClean="0">
                <a:solidFill>
                  <a:schemeClr val="bg1"/>
                </a:solidFill>
                <a:effectLst>
                  <a:outerShdw blurRad="38100" dist="38100" dir="2700000" algn="tl">
                    <a:srgbClr val="000000">
                      <a:alpha val="43137"/>
                    </a:srgbClr>
                  </a:outerShdw>
                </a:effectLst>
              </a:rPr>
              <a:t>Admission criteria 14-36 months from EPRD</a:t>
            </a:r>
          </a:p>
          <a:p>
            <a:pPr eaLnBrk="1" hangingPunct="1">
              <a:lnSpc>
                <a:spcPct val="90000"/>
              </a:lnSpc>
              <a:defRPr/>
            </a:pPr>
            <a:r>
              <a:rPr lang="en-US" sz="2000" b="1" dirty="0" smtClean="0">
                <a:solidFill>
                  <a:schemeClr val="bg1"/>
                </a:solidFill>
                <a:effectLst>
                  <a:outerShdw blurRad="38100" dist="38100" dir="2700000" algn="tl">
                    <a:srgbClr val="000000">
                      <a:alpha val="43137"/>
                    </a:srgbClr>
                  </a:outerShdw>
                </a:effectLst>
              </a:rPr>
              <a:t>Intensive treatment that holds the offenders highly accountable </a:t>
            </a:r>
          </a:p>
          <a:p>
            <a:pPr eaLnBrk="1" hangingPunct="1">
              <a:lnSpc>
                <a:spcPct val="90000"/>
              </a:lnSpc>
              <a:defRPr/>
            </a:pPr>
            <a:r>
              <a:rPr lang="en-US" sz="2000" b="1" dirty="0" smtClean="0">
                <a:solidFill>
                  <a:schemeClr val="bg1"/>
                </a:solidFill>
                <a:effectLst>
                  <a:outerShdw blurRad="38100" dist="38100" dir="2700000" algn="tl">
                    <a:srgbClr val="000000">
                      <a:alpha val="43137"/>
                    </a:srgbClr>
                  </a:outerShdw>
                </a:effectLst>
              </a:rPr>
              <a:t>Privileges and responsibilities are earned in the community as they progress in their recovery</a:t>
            </a:r>
          </a:p>
          <a:p>
            <a:pPr eaLnBrk="1" hangingPunct="1">
              <a:lnSpc>
                <a:spcPct val="90000"/>
              </a:lnSpc>
              <a:defRPr/>
            </a:pPr>
            <a:r>
              <a:rPr lang="en-US" sz="2000" b="1" dirty="0" smtClean="0">
                <a:solidFill>
                  <a:schemeClr val="bg1"/>
                </a:solidFill>
                <a:effectLst>
                  <a:outerShdw blurRad="38100" dist="38100" dir="2700000" algn="tl">
                    <a:srgbClr val="000000">
                      <a:alpha val="43137"/>
                    </a:srgbClr>
                  </a:outerShdw>
                </a:effectLst>
              </a:rPr>
              <a:t>Programming is for a minimum of 8 months and is competency based</a:t>
            </a:r>
          </a:p>
          <a:p>
            <a:pPr eaLnBrk="1" hangingPunct="1">
              <a:lnSpc>
                <a:spcPct val="90000"/>
              </a:lnSpc>
              <a:defRPr/>
            </a:pPr>
            <a:r>
              <a:rPr lang="en-US" sz="2000" b="1" dirty="0" smtClean="0">
                <a:solidFill>
                  <a:schemeClr val="bg1"/>
                </a:solidFill>
                <a:effectLst>
                  <a:outerShdw blurRad="38100" dist="38100" dir="2700000" algn="tl">
                    <a:srgbClr val="000000">
                      <a:alpha val="43137"/>
                    </a:srgbClr>
                  </a:outerShdw>
                </a:effectLst>
              </a:rPr>
              <a:t>Offenders completing the program can receive up to a 6 month credit time cut</a:t>
            </a:r>
          </a:p>
          <a:p>
            <a:pPr eaLnBrk="1" hangingPunct="1">
              <a:lnSpc>
                <a:spcPct val="90000"/>
              </a:lnSpc>
              <a:defRPr/>
            </a:pPr>
            <a:r>
              <a:rPr lang="en-US" sz="2000" b="1" dirty="0" smtClean="0">
                <a:solidFill>
                  <a:schemeClr val="bg1"/>
                </a:solidFill>
                <a:effectLst>
                  <a:outerShdw blurRad="38100" dist="38100" dir="2700000" algn="tl">
                    <a:srgbClr val="000000">
                      <a:alpha val="43137"/>
                    </a:srgbClr>
                  </a:outerShdw>
                </a:effectLst>
              </a:rPr>
              <a:t>After completion, clients participate in a relapse prevention programming for the remainder of their incarceration</a:t>
            </a:r>
          </a:p>
          <a:p>
            <a:pPr eaLnBrk="1" hangingPunct="1">
              <a:lnSpc>
                <a:spcPct val="90000"/>
              </a:lnSpc>
              <a:defRPr/>
            </a:pPr>
            <a:r>
              <a:rPr lang="en-US" sz="2000" b="1" dirty="0" smtClean="0">
                <a:solidFill>
                  <a:schemeClr val="bg1"/>
                </a:solidFill>
                <a:effectLst>
                  <a:outerShdw blurRad="38100" dist="38100" dir="2700000" algn="tl">
                    <a:srgbClr val="000000">
                      <a:alpha val="43137"/>
                    </a:srgbClr>
                  </a:outerShdw>
                </a:effectLst>
              </a:rPr>
              <a:t>Cognitive interventions are used</a:t>
            </a:r>
          </a:p>
          <a:p>
            <a:pPr eaLnBrk="1" hangingPunct="1">
              <a:lnSpc>
                <a:spcPct val="90000"/>
              </a:lnSpc>
              <a:defRPr/>
            </a:pPr>
            <a:r>
              <a:rPr lang="en-US" sz="2000" b="1" dirty="0" smtClean="0">
                <a:solidFill>
                  <a:schemeClr val="bg1"/>
                </a:solidFill>
                <a:effectLst>
                  <a:outerShdw blurRad="38100" dist="38100" dir="2700000" algn="tl">
                    <a:srgbClr val="000000">
                      <a:alpha val="43137"/>
                    </a:srgbClr>
                  </a:outerShdw>
                </a:effectLst>
              </a:rPr>
              <a:t>AA/NA meetings are available to offenders in the TC</a:t>
            </a:r>
          </a:p>
        </p:txBody>
      </p:sp>
      <p:sp>
        <p:nvSpPr>
          <p:cNvPr id="4" name="Rectangle 3"/>
          <p:cNvSpPr/>
          <p:nvPr/>
        </p:nvSpPr>
        <p:spPr>
          <a:xfrm>
            <a:off x="914400" y="304800"/>
            <a:ext cx="8077200"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Therapeutic Communities</a:t>
            </a:r>
          </a:p>
        </p:txBody>
      </p:sp>
      <p:sp>
        <p:nvSpPr>
          <p:cNvPr id="5" name="Rectangle 4"/>
          <p:cNvSpPr/>
          <p:nvPr/>
        </p:nvSpPr>
        <p:spPr>
          <a:xfrm rot="1292695">
            <a:off x="44878" y="4549508"/>
            <a:ext cx="1465376"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Re-Entry</a:t>
            </a:r>
          </a:p>
        </p:txBody>
      </p:sp>
      <p:sp>
        <p:nvSpPr>
          <p:cNvPr id="6" name="Rectangle 5"/>
          <p:cNvSpPr/>
          <p:nvPr/>
        </p:nvSpPr>
        <p:spPr>
          <a:xfrm rot="19465899">
            <a:off x="103718" y="2580398"/>
            <a:ext cx="148135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Relapse</a:t>
            </a:r>
          </a:p>
          <a:p>
            <a:pPr algn="ctr">
              <a:defRPr/>
            </a:pPr>
            <a:r>
              <a:rPr lang="en-US" sz="1400" b="1" dirty="0">
                <a:ln w="11430"/>
                <a:solidFill>
                  <a:srgbClr val="002060"/>
                </a:solidFill>
                <a:effectLst>
                  <a:outerShdw blurRad="50800" dist="39000" dir="5460000" algn="tl">
                    <a:srgbClr val="000000">
                      <a:alpha val="38000"/>
                    </a:srgbClr>
                  </a:outerShdw>
                </a:effectLst>
              </a:rPr>
              <a:t>Prevention</a:t>
            </a:r>
          </a:p>
        </p:txBody>
      </p:sp>
      <p:sp>
        <p:nvSpPr>
          <p:cNvPr id="7" name="Rectangle 6"/>
          <p:cNvSpPr/>
          <p:nvPr/>
        </p:nvSpPr>
        <p:spPr>
          <a:xfrm rot="20608663">
            <a:off x="348617" y="1723838"/>
            <a:ext cx="148135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Therapeutic Community</a:t>
            </a:r>
          </a:p>
        </p:txBody>
      </p:sp>
      <p:sp>
        <p:nvSpPr>
          <p:cNvPr id="8" name="Oval 7"/>
          <p:cNvSpPr/>
          <p:nvPr/>
        </p:nvSpPr>
        <p:spPr>
          <a:xfrm>
            <a:off x="381000" y="228600"/>
            <a:ext cx="914400" cy="914400"/>
          </a:xfrm>
          <a:prstGeom prst="ellipse">
            <a:avLst/>
          </a:prstGeom>
          <a:blipFill>
            <a:blip r:embed="rId4"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ChangeArrowheads="1"/>
          </p:cNvSpPr>
          <p:nvPr/>
        </p:nvSpPr>
        <p:spPr bwMode="auto">
          <a:xfrm>
            <a:off x="1828800" y="1676400"/>
            <a:ext cx="6934200" cy="4400550"/>
          </a:xfrm>
          <a:prstGeom prst="rect">
            <a:avLst/>
          </a:prstGeom>
          <a:noFill/>
          <a:ln w="9525">
            <a:noFill/>
            <a:miter lim="800000"/>
            <a:headEnd/>
            <a:tailEnd/>
          </a:ln>
        </p:spPr>
        <p:txBody>
          <a:bodyPr>
            <a:spAutoFit/>
          </a:bodyPr>
          <a:lstStyle/>
          <a:p>
            <a:pPr marL="342900" indent="-342900">
              <a:lnSpc>
                <a:spcPct val="90000"/>
              </a:lnSpc>
              <a:spcBef>
                <a:spcPct val="20000"/>
              </a:spcBef>
              <a:buFont typeface="Arial" charset="0"/>
              <a:buChar char="•"/>
              <a:defRPr/>
            </a:pPr>
            <a:endParaRPr lang="en-US" sz="2000" b="1" dirty="0">
              <a:effectLst>
                <a:outerShdw blurRad="38100" dist="38100" dir="2700000" algn="tl">
                  <a:srgbClr val="000000">
                    <a:alpha val="43137"/>
                  </a:srgbClr>
                </a:outerShdw>
              </a:effectLst>
              <a:latin typeface="+mn-lt"/>
            </a:endParaRPr>
          </a:p>
          <a:p>
            <a:pPr marL="342900" indent="-342900">
              <a:lnSpc>
                <a:spcPct val="90000"/>
              </a:lnSpc>
              <a:spcBef>
                <a:spcPct val="20000"/>
              </a:spcBef>
              <a:buFont typeface="Arial" charset="0"/>
              <a:buChar char="•"/>
              <a:defRPr/>
            </a:pPr>
            <a:r>
              <a:rPr lang="en-US" sz="2000" b="1" u="sng" dirty="0">
                <a:solidFill>
                  <a:schemeClr val="bg1"/>
                </a:solidFill>
                <a:effectLst>
                  <a:outerShdw blurRad="38100" dist="38100" dir="2700000" algn="tl">
                    <a:srgbClr val="000000">
                      <a:alpha val="43137"/>
                    </a:srgbClr>
                  </a:outerShdw>
                </a:effectLst>
                <a:latin typeface="+mn-lt"/>
              </a:rPr>
              <a:t>Admission criteria 14-36 months from EPRD</a:t>
            </a:r>
          </a:p>
          <a:p>
            <a:pPr marL="342900" indent="-342900">
              <a:lnSpc>
                <a:spcPct val="90000"/>
              </a:lnSpc>
              <a:spcBef>
                <a:spcPct val="20000"/>
              </a:spcBef>
              <a:buFont typeface="Arial" charset="0"/>
              <a:buChar char="•"/>
              <a:defRPr/>
            </a:pPr>
            <a:r>
              <a:rPr lang="en-US" sz="2000" b="1" dirty="0">
                <a:solidFill>
                  <a:schemeClr val="bg1"/>
                </a:solidFill>
                <a:effectLst>
                  <a:outerShdw blurRad="38100" dist="38100" dir="2700000" algn="tl">
                    <a:srgbClr val="000000">
                      <a:alpha val="43137"/>
                    </a:srgbClr>
                  </a:outerShdw>
                </a:effectLst>
                <a:latin typeface="+mn-lt"/>
              </a:rPr>
              <a:t>Therapeutic Community Model</a:t>
            </a:r>
          </a:p>
          <a:p>
            <a:pPr marL="342900" indent="-342900">
              <a:lnSpc>
                <a:spcPct val="90000"/>
              </a:lnSpc>
              <a:spcBef>
                <a:spcPct val="20000"/>
              </a:spcBef>
              <a:buFont typeface="Arial" pitchFamily="34" charset="0"/>
              <a:buChar char="•"/>
              <a:defRPr/>
            </a:pPr>
            <a:r>
              <a:rPr lang="en-US" sz="2000" b="1" dirty="0">
                <a:solidFill>
                  <a:schemeClr val="bg1"/>
                </a:solidFill>
                <a:effectLst>
                  <a:outerShdw blurRad="38100" dist="38100" dir="2700000" algn="tl">
                    <a:srgbClr val="000000">
                      <a:alpha val="43137"/>
                    </a:srgbClr>
                  </a:outerShdw>
                </a:effectLst>
                <a:latin typeface="+mn-lt"/>
              </a:rPr>
              <a:t>Programming is for a minimum of 8 months and competency based</a:t>
            </a:r>
          </a:p>
          <a:p>
            <a:pPr marL="342900" indent="-342900">
              <a:lnSpc>
                <a:spcPct val="90000"/>
              </a:lnSpc>
              <a:spcBef>
                <a:spcPct val="20000"/>
              </a:spcBef>
              <a:buFont typeface="Arial" pitchFamily="34" charset="0"/>
              <a:buChar char="•"/>
              <a:defRPr/>
            </a:pPr>
            <a:r>
              <a:rPr lang="en-US" sz="2000" b="1" dirty="0">
                <a:solidFill>
                  <a:schemeClr val="bg1"/>
                </a:solidFill>
                <a:effectLst>
                  <a:outerShdw blurRad="38100" dist="38100" dir="2700000" algn="tl">
                    <a:srgbClr val="000000">
                      <a:alpha val="43137"/>
                    </a:srgbClr>
                  </a:outerShdw>
                </a:effectLst>
                <a:latin typeface="+mn-lt"/>
              </a:rPr>
              <a:t>Offenders completing the program can receive up to a 6 month credit time cut</a:t>
            </a:r>
          </a:p>
          <a:p>
            <a:pPr marL="342900" indent="-342900">
              <a:lnSpc>
                <a:spcPct val="90000"/>
              </a:lnSpc>
              <a:spcBef>
                <a:spcPct val="20000"/>
              </a:spcBef>
              <a:buFont typeface="Arial" charset="0"/>
              <a:buChar char="•"/>
              <a:defRPr/>
            </a:pPr>
            <a:r>
              <a:rPr lang="en-US" sz="2000" b="1" dirty="0">
                <a:solidFill>
                  <a:schemeClr val="bg1"/>
                </a:solidFill>
                <a:effectLst>
                  <a:outerShdw blurRad="38100" dist="38100" dir="2700000" algn="tl">
                    <a:srgbClr val="000000">
                      <a:alpha val="43137"/>
                    </a:srgbClr>
                  </a:outerShdw>
                </a:effectLst>
                <a:latin typeface="+mn-lt"/>
              </a:rPr>
              <a:t>Cognitive interventions are used</a:t>
            </a:r>
          </a:p>
          <a:p>
            <a:pPr marL="342900" indent="-342900">
              <a:lnSpc>
                <a:spcPct val="90000"/>
              </a:lnSpc>
              <a:spcBef>
                <a:spcPct val="20000"/>
              </a:spcBef>
              <a:buFont typeface="Arial" charset="0"/>
              <a:buChar char="•"/>
              <a:defRPr/>
            </a:pPr>
            <a:r>
              <a:rPr lang="en-US" sz="2000" b="1" dirty="0">
                <a:solidFill>
                  <a:schemeClr val="bg1"/>
                </a:solidFill>
                <a:effectLst>
                  <a:outerShdw blurRad="38100" dist="38100" dir="2700000" algn="tl">
                    <a:srgbClr val="000000">
                      <a:alpha val="43137"/>
                    </a:srgbClr>
                  </a:outerShdw>
                </a:effectLst>
                <a:latin typeface="+mn-lt"/>
              </a:rPr>
              <a:t>The Matrix Model Program is being utilized as part of the curriculum (This is a NIDA recognized Evidence Based Program)</a:t>
            </a:r>
          </a:p>
          <a:p>
            <a:pPr marL="342900" indent="-342900">
              <a:lnSpc>
                <a:spcPct val="90000"/>
              </a:lnSpc>
              <a:spcBef>
                <a:spcPct val="20000"/>
              </a:spcBef>
              <a:buFont typeface="Arial" charset="0"/>
              <a:buChar char="•"/>
              <a:defRPr/>
            </a:pPr>
            <a:r>
              <a:rPr lang="en-US" sz="2000" b="1" dirty="0">
                <a:solidFill>
                  <a:schemeClr val="bg1"/>
                </a:solidFill>
                <a:effectLst>
                  <a:outerShdw blurRad="38100" dist="38100" dir="2700000" algn="tl">
                    <a:srgbClr val="000000">
                      <a:alpha val="43137"/>
                    </a:srgbClr>
                  </a:outerShdw>
                </a:effectLst>
                <a:latin typeface="+mn-lt"/>
              </a:rPr>
              <a:t>After completion, clients participate in a relapse prevention programming for the remainder of their incarceration</a:t>
            </a:r>
          </a:p>
        </p:txBody>
      </p:sp>
      <p:sp>
        <p:nvSpPr>
          <p:cNvPr id="6" name="Rectangle 5"/>
          <p:cNvSpPr/>
          <p:nvPr/>
        </p:nvSpPr>
        <p:spPr>
          <a:xfrm>
            <a:off x="1066800" y="152400"/>
            <a:ext cx="8077200" cy="126188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C.L.I.F.F.</a:t>
            </a:r>
          </a:p>
          <a:p>
            <a:pPr algn="ctr">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sx="114000" sy="114000" algn="tl">
                    <a:srgbClr val="000000">
                      <a:alpha val="52000"/>
                    </a:srgbClr>
                  </a:outerShdw>
                </a:effectLst>
              </a:rPr>
              <a:t>Clean Lifestyle Is Freedom Forever</a:t>
            </a:r>
          </a:p>
        </p:txBody>
      </p:sp>
      <p:sp>
        <p:nvSpPr>
          <p:cNvPr id="7" name="Rectangle 6"/>
          <p:cNvSpPr/>
          <p:nvPr/>
        </p:nvSpPr>
        <p:spPr>
          <a:xfrm rot="1292695">
            <a:off x="44878" y="4549508"/>
            <a:ext cx="1465376"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2060"/>
                </a:solidFill>
                <a:effectLst>
                  <a:outerShdw blurRad="50800" dist="39000" dir="5460000" algn="tl">
                    <a:srgbClr val="000000">
                      <a:alpha val="38000"/>
                    </a:srgbClr>
                  </a:outerShdw>
                </a:effectLst>
              </a:rPr>
              <a:t>Treatment</a:t>
            </a:r>
          </a:p>
        </p:txBody>
      </p:sp>
      <p:sp>
        <p:nvSpPr>
          <p:cNvPr id="8" name="Rectangle 7"/>
          <p:cNvSpPr/>
          <p:nvPr/>
        </p:nvSpPr>
        <p:spPr>
          <a:xfrm rot="19465899">
            <a:off x="103718" y="2641953"/>
            <a:ext cx="148135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dirty="0">
                <a:ln w="11430"/>
                <a:solidFill>
                  <a:srgbClr val="002060"/>
                </a:solidFill>
                <a:effectLst>
                  <a:outerShdw blurRad="50800" dist="39000" dir="5460000" algn="tl">
                    <a:srgbClr val="000000">
                      <a:alpha val="38000"/>
                    </a:srgbClr>
                  </a:outerShdw>
                </a:effectLst>
              </a:rPr>
              <a:t>CTP</a:t>
            </a:r>
          </a:p>
        </p:txBody>
      </p:sp>
      <p:sp>
        <p:nvSpPr>
          <p:cNvPr id="9" name="Rectangle 8"/>
          <p:cNvSpPr/>
          <p:nvPr/>
        </p:nvSpPr>
        <p:spPr>
          <a:xfrm rot="20608663">
            <a:off x="336866" y="1761171"/>
            <a:ext cx="1481350" cy="36933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b="1" dirty="0">
                <a:ln w="11430"/>
                <a:solidFill>
                  <a:srgbClr val="002060"/>
                </a:solidFill>
                <a:effectLst>
                  <a:outerShdw blurRad="50800" dist="39000" dir="5460000" algn="tl">
                    <a:srgbClr val="000000">
                      <a:alpha val="38000"/>
                    </a:srgbClr>
                  </a:outerShdw>
                </a:effectLst>
              </a:rPr>
              <a:t>C.L.I.F.F.</a:t>
            </a:r>
          </a:p>
        </p:txBody>
      </p:sp>
      <p:sp>
        <p:nvSpPr>
          <p:cNvPr id="10" name="Oval 9"/>
          <p:cNvSpPr/>
          <p:nvPr/>
        </p:nvSpPr>
        <p:spPr>
          <a:xfrm>
            <a:off x="381000" y="228600"/>
            <a:ext cx="914400" cy="914400"/>
          </a:xfrm>
          <a:prstGeom prst="ellipse">
            <a:avLst/>
          </a:prstGeom>
          <a:blipFill>
            <a:blip r:embed="rId4" cstate="print">
              <a:lum bright="10000" contrast="17000"/>
            </a:blip>
            <a:stretch>
              <a:fillRect/>
            </a:stretch>
          </a:blipFill>
          <a:ln w="0" cap="rnd">
            <a:solidFill>
              <a:srgbClr val="FFC000">
                <a:alpha val="42000"/>
              </a:srgbClr>
            </a:solidFill>
          </a:ln>
          <a:effectLst>
            <a:outerShdw blurRad="393700" dist="406400" dir="3000000" sx="101000" sy="101000" algn="tl" rotWithShape="0">
              <a:prstClr val="black">
                <a:alpha val="57000"/>
              </a:prstClr>
            </a:outerShdw>
          </a:effectLst>
          <a:scene3d>
            <a:camera prst="orthographicFront">
              <a:rot lat="120000" lon="182" rev="26207"/>
            </a:camera>
            <a:lightRig rig="threePt" dir="t">
              <a:rot lat="0" lon="0" rev="19800000"/>
            </a:lightRig>
          </a:scene3d>
          <a:sp3d z="698500" extrusionH="565150" contourW="19050" prstMaterial="softEdge">
            <a:bevelT w="609600" h="20320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DissolvingFlyThru.p3d 6"/>
  <p:tag name="POWER3D OPTIONS" val="Medium "/>
  <p:tag name="POWER3D SOUND" val="Dissolving Fly Thru"/>
</p:tagLst>
</file>

<file path=ppt/tags/tag2.xml><?xml version="1.0" encoding="utf-8"?>
<p:tagLst xmlns:a="http://schemas.openxmlformats.org/drawingml/2006/main" xmlns:r="http://schemas.openxmlformats.org/officeDocument/2006/relationships" xmlns:p="http://schemas.openxmlformats.org/presentationml/2006/main">
  <p:tag name="POWER3D TRANSITION" val="HyperSlides.p3d 0"/>
  <p:tag name="POWER3D OPTIONS" val="Medium "/>
  <p:tag name="POWER3D SOUND" val="Hyper Slides"/>
</p:tagLst>
</file>

<file path=ppt/tags/tag3.xml><?xml version="1.0" encoding="utf-8"?>
<p:tagLst xmlns:a="http://schemas.openxmlformats.org/drawingml/2006/main" xmlns:r="http://schemas.openxmlformats.org/officeDocument/2006/relationships" xmlns:p="http://schemas.openxmlformats.org/presentationml/2006/main">
  <p:tag name="POWER3D TRANSITION" val="ShatteringGlass.p3d 0"/>
  <p:tag name="POWER3D OPTIONS" val="Medium "/>
  <p:tag name="POWER3D SOUND" val="Shattering Glass"/>
</p:tagLst>
</file>

<file path=ppt/tags/tag4.xml><?xml version="1.0" encoding="utf-8"?>
<p:tagLst xmlns:a="http://schemas.openxmlformats.org/drawingml/2006/main" xmlns:r="http://schemas.openxmlformats.org/officeDocument/2006/relationships" xmlns:p="http://schemas.openxmlformats.org/presentationml/2006/main">
  <p:tag name="POWER3D TRANSITION" val="BifoldingBackdrop.p3d 2"/>
  <p:tag name="POWER3D OPTIONS" val="Medium "/>
  <p:tag name="POWER3D SOUND" val="Bifolding Backdrop"/>
</p:tagLst>
</file>

<file path=ppt/tags/tag5.xml><?xml version="1.0" encoding="utf-8"?>
<p:tagLst xmlns:a="http://schemas.openxmlformats.org/drawingml/2006/main" xmlns:r="http://schemas.openxmlformats.org/officeDocument/2006/relationships" xmlns:p="http://schemas.openxmlformats.org/presentationml/2006/main">
  <p:tag name="POWER3D TRANSITION" val="WalkingDowntheHallway.p3d 1"/>
  <p:tag name="POWER3D OPTIONS" val="Medium "/>
  <p:tag name="POWER3D SOUND" val="Walking Down the Hallway"/>
</p:tagLst>
</file>

<file path=ppt/tags/tag6.xml><?xml version="1.0" encoding="utf-8"?>
<p:tagLst xmlns:a="http://schemas.openxmlformats.org/drawingml/2006/main" xmlns:r="http://schemas.openxmlformats.org/officeDocument/2006/relationships" xmlns:p="http://schemas.openxmlformats.org/presentationml/2006/main">
  <p:tag name="SOUNDBACK" val="Air Whoosh 1"/>
  <p:tag name="TEXTURE" val="No"/>
  <p:tag name="ISDEFTEXTURE" val="False"/>
  <p:tag name="SLIDELAYOUT" val="16"/>
  <p:tag name="ANIMATION_STYLE" val="[No Animation]"/>
  <p:tag name="FADE_AFTER_EFFECT" val="1"/>
  <p:tag name="ENABLE_SOUND" val="1"/>
  <p:tag name="FADE_TITLE" val="0"/>
  <p:tag name="RECTANGLECOLOR" val="55295"/>
  <p:tag name="SHOW_RECTANGLES" val="1"/>
  <p:tag name="ANIMATE_DONE" val="0"/>
  <p:tag name="SHADOW_SET" val="0"/>
  <p:tag name="POWER3D TRANSITION" val="RevolvingFrames.p3d 1"/>
  <p:tag name="POWER3D OPTIONS" val="Medium "/>
  <p:tag name="POWER3D SOUND" val="Revolving Frames"/>
  <p:tag name="SOUND_SET" val="C:\Program Files\PowerPlugs\Animator\Sounds\[Select Sound].wav"/>
</p:tagLst>
</file>

<file path=ppt/theme/theme1.xml><?xml version="1.0" encoding="utf-8"?>
<a:theme xmlns:a="http://schemas.openxmlformats.org/drawingml/2006/main" name="blanksignals_am_0308 PowerPlugs Templates for PowerPoint">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99FF"/>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66CC"/>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336699"/>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blanksignals_am_0308 PowerPlugs Templates for PowerPoint</Template>
  <TotalTime>7213</TotalTime>
  <Words>2191</Words>
  <Application>Microsoft Office PowerPoint</Application>
  <PresentationFormat>On-screen Show (4:3)</PresentationFormat>
  <Paragraphs>436</Paragraphs>
  <Slides>34</Slides>
  <Notes>34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34</vt:i4>
      </vt:variant>
    </vt:vector>
  </HeadingPairs>
  <TitlesOfParts>
    <vt:vector size="36" baseType="lpstr">
      <vt:lpstr>Arial</vt:lpstr>
      <vt:lpstr>blanksignals_am_0308 PowerPlugs Templates for PowerPoint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State of Indiana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mschoenradt</dc:creator>
  <cp:lastModifiedBy>admin</cp:lastModifiedBy>
  <cp:revision>133</cp:revision>
  <cp:lastPrinted>1601-01-01T00:00:00Z</cp:lastPrinted>
  <dcterms:created xsi:type="dcterms:W3CDTF">2010-03-17T17:03:00Z</dcterms:created>
  <dcterms:modified xsi:type="dcterms:W3CDTF">2011-09-23T12:45:09Z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ies>
</file>